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handoutMasterIdLst>
    <p:handoutMasterId r:id="rId14"/>
  </p:handoutMasterIdLst>
  <p:sldIdLst>
    <p:sldId id="256" r:id="rId2"/>
    <p:sldId id="259" r:id="rId3"/>
    <p:sldId id="273" r:id="rId4"/>
    <p:sldId id="267" r:id="rId5"/>
    <p:sldId id="268" r:id="rId6"/>
    <p:sldId id="265" r:id="rId7"/>
    <p:sldId id="270" r:id="rId8"/>
    <p:sldId id="263" r:id="rId9"/>
    <p:sldId id="258"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8"/>
    <a:srgbClr val="FF5050"/>
    <a:srgbClr val="F2F2F2"/>
    <a:srgbClr val="DBDBDB"/>
    <a:srgbClr val="2E377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10"/>
    <p:restoredTop sz="94654"/>
  </p:normalViewPr>
  <p:slideViewPr>
    <p:cSldViewPr snapToGrid="0" snapToObjects="1">
      <p:cViewPr varScale="1">
        <p:scale>
          <a:sx n="73" d="100"/>
          <a:sy n="73" d="100"/>
        </p:scale>
        <p:origin x="498" y="78"/>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09" d="100"/>
          <a:sy n="109" d="100"/>
        </p:scale>
        <p:origin x="317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b="0" dirty="0"/>
              <a:t>April Engagement Tracking by VC Area</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Areas that Tracked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Sheet1!$A$2:$A$11</c:f>
              <c:strCache>
                <c:ptCount val="10"/>
                <c:pt idx="0">
                  <c:v>VC Contacts (Leads)</c:v>
                </c:pt>
                <c:pt idx="1">
                  <c:v>Academic Affairs</c:v>
                </c:pt>
                <c:pt idx="2">
                  <c:v>Health Sciences</c:v>
                </c:pt>
                <c:pt idx="3">
                  <c:v>Marine Sciences</c:v>
                </c:pt>
                <c:pt idx="4">
                  <c:v>Research Affairs</c:v>
                </c:pt>
                <c:pt idx="5">
                  <c:v>Student Affairs</c:v>
                </c:pt>
                <c:pt idx="6">
                  <c:v>Adv/Chancellor </c:v>
                </c:pt>
                <c:pt idx="7">
                  <c:v>Equity, Diversity, and Inclusion</c:v>
                </c:pt>
                <c:pt idx="8">
                  <c:v>Resource Management &amp; Planning</c:v>
                </c:pt>
                <c:pt idx="9">
                  <c:v>Chief Financial Officer</c:v>
                </c:pt>
              </c:strCache>
            </c:strRef>
          </c:cat>
          <c:val>
            <c:numRef>
              <c:f>Sheet1!$B$2:$B$11</c:f>
              <c:numCache>
                <c:formatCode>General</c:formatCode>
                <c:ptCount val="10"/>
                <c:pt idx="0">
                  <c:v>1</c:v>
                </c:pt>
                <c:pt idx="1">
                  <c:v>7</c:v>
                </c:pt>
                <c:pt idx="2">
                  <c:v>0</c:v>
                </c:pt>
                <c:pt idx="3">
                  <c:v>0</c:v>
                </c:pt>
                <c:pt idx="4">
                  <c:v>0</c:v>
                </c:pt>
                <c:pt idx="5">
                  <c:v>0</c:v>
                </c:pt>
                <c:pt idx="6">
                  <c:v>0</c:v>
                </c:pt>
                <c:pt idx="7">
                  <c:v>0</c:v>
                </c:pt>
                <c:pt idx="8">
                  <c:v>0</c:v>
                </c:pt>
                <c:pt idx="9">
                  <c:v>3</c:v>
                </c:pt>
              </c:numCache>
            </c:numRef>
          </c:val>
          <c:extLst>
            <c:ext xmlns:c16="http://schemas.microsoft.com/office/drawing/2014/chart" uri="{C3380CC4-5D6E-409C-BE32-E72D297353CC}">
              <c16:uniqueId val="{00000000-192D-48B9-B025-232EAFBE9891}"/>
            </c:ext>
          </c:extLst>
        </c:ser>
        <c:ser>
          <c:idx val="1"/>
          <c:order val="1"/>
          <c:tx>
            <c:strRef>
              <c:f>Sheet1!$C$1</c:f>
              <c:strCache>
                <c:ptCount val="1"/>
                <c:pt idx="0">
                  <c:v>Areas that Did Not Track</c:v>
                </c:pt>
              </c:strCache>
            </c:strRef>
          </c:tx>
          <c:spPr>
            <a:solidFill>
              <a:srgbClr val="FF5050"/>
            </a:solidFill>
            <a:ln>
              <a:noFill/>
            </a:ln>
            <a:effectLst/>
          </c:spPr>
          <c:invertIfNegative val="0"/>
          <c:cat>
            <c:strRef>
              <c:f>Sheet1!$A$2:$A$11</c:f>
              <c:strCache>
                <c:ptCount val="10"/>
                <c:pt idx="0">
                  <c:v>VC Contacts (Leads)</c:v>
                </c:pt>
                <c:pt idx="1">
                  <c:v>Academic Affairs</c:v>
                </c:pt>
                <c:pt idx="2">
                  <c:v>Health Sciences</c:v>
                </c:pt>
                <c:pt idx="3">
                  <c:v>Marine Sciences</c:v>
                </c:pt>
                <c:pt idx="4">
                  <c:v>Research Affairs</c:v>
                </c:pt>
                <c:pt idx="5">
                  <c:v>Student Affairs</c:v>
                </c:pt>
                <c:pt idx="6">
                  <c:v>Adv/Chancellor </c:v>
                </c:pt>
                <c:pt idx="7">
                  <c:v>Equity, Diversity, and Inclusion</c:v>
                </c:pt>
                <c:pt idx="8">
                  <c:v>Resource Management &amp; Planning</c:v>
                </c:pt>
                <c:pt idx="9">
                  <c:v>Chief Financial Officer</c:v>
                </c:pt>
              </c:strCache>
            </c:strRef>
          </c:cat>
          <c:val>
            <c:numRef>
              <c:f>Sheet1!$C$2:$C$11</c:f>
              <c:numCache>
                <c:formatCode>General</c:formatCode>
                <c:ptCount val="10"/>
                <c:pt idx="0">
                  <c:v>0</c:v>
                </c:pt>
                <c:pt idx="1">
                  <c:v>9</c:v>
                </c:pt>
                <c:pt idx="2">
                  <c:v>4</c:v>
                </c:pt>
                <c:pt idx="3">
                  <c:v>2</c:v>
                </c:pt>
                <c:pt idx="4">
                  <c:v>1</c:v>
                </c:pt>
                <c:pt idx="5">
                  <c:v>1</c:v>
                </c:pt>
                <c:pt idx="6">
                  <c:v>3</c:v>
                </c:pt>
                <c:pt idx="7">
                  <c:v>1</c:v>
                </c:pt>
                <c:pt idx="8">
                  <c:v>5</c:v>
                </c:pt>
                <c:pt idx="9">
                  <c:v>13</c:v>
                </c:pt>
              </c:numCache>
            </c:numRef>
          </c:val>
          <c:extLst>
            <c:ext xmlns:c16="http://schemas.microsoft.com/office/drawing/2014/chart" uri="{C3380CC4-5D6E-409C-BE32-E72D297353CC}">
              <c16:uniqueId val="{00000001-192D-48B9-B025-232EAFBE9891}"/>
            </c:ext>
          </c:extLst>
        </c:ser>
        <c:dLbls>
          <c:showLegendKey val="0"/>
          <c:showVal val="0"/>
          <c:showCatName val="0"/>
          <c:showSerName val="0"/>
          <c:showPercent val="0"/>
          <c:showBubbleSize val="0"/>
        </c:dLbls>
        <c:gapWidth val="100"/>
        <c:overlap val="-24"/>
        <c:axId val="994079848"/>
        <c:axId val="994074928"/>
      </c:barChart>
      <c:catAx>
        <c:axId val="9940798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994074928"/>
        <c:crosses val="autoZero"/>
        <c:auto val="1"/>
        <c:lblAlgn val="ctr"/>
        <c:lblOffset val="100"/>
        <c:noMultiLvlLbl val="0"/>
      </c:catAx>
      <c:valAx>
        <c:axId val="99407492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994079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4F9C7-B7C6-47C3-A0F3-F048D25450CB}" type="doc">
      <dgm:prSet loTypeId="urn:microsoft.com/office/officeart/2005/8/layout/hProcess9" loCatId="process" qsTypeId="urn:microsoft.com/office/officeart/2005/8/quickstyle/simple1" qsCatId="simple" csTypeId="urn:microsoft.com/office/officeart/2005/8/colors/accent3_5" csCatId="accent3" phldr="1"/>
      <dgm:spPr/>
    </dgm:pt>
    <dgm:pt modelId="{A0C78E48-DCEB-4D60-9BEC-BAA6F2EC876D}">
      <dgm:prSet phldrT="[Text]"/>
      <dgm:spPr/>
      <dgm:t>
        <a:bodyPr/>
        <a:lstStyle/>
        <a:p>
          <a:r>
            <a:rPr lang="en-US" dirty="0" smtClean="0">
              <a:solidFill>
                <a:schemeClr val="accent3">
                  <a:lumMod val="50000"/>
                </a:schemeClr>
              </a:solidFill>
            </a:rPr>
            <a:t>Continue </a:t>
          </a:r>
          <a:br>
            <a:rPr lang="en-US" dirty="0" smtClean="0">
              <a:solidFill>
                <a:schemeClr val="accent3">
                  <a:lumMod val="50000"/>
                </a:schemeClr>
              </a:solidFill>
            </a:rPr>
          </a:br>
          <a:r>
            <a:rPr lang="en-US" dirty="0" smtClean="0">
              <a:solidFill>
                <a:schemeClr val="accent3">
                  <a:lumMod val="50000"/>
                </a:schemeClr>
              </a:solidFill>
            </a:rPr>
            <a:t>self-reporting</a:t>
          </a:r>
          <a:endParaRPr lang="en-US" dirty="0">
            <a:solidFill>
              <a:schemeClr val="accent3">
                <a:lumMod val="50000"/>
              </a:schemeClr>
            </a:solidFill>
          </a:endParaRPr>
        </a:p>
      </dgm:t>
    </dgm:pt>
    <dgm:pt modelId="{ED12EFFF-418A-492F-8955-DB8EAEE5CC81}" type="parTrans" cxnId="{FB892994-D66A-4CEC-93F5-03016E94A9F5}">
      <dgm:prSet/>
      <dgm:spPr/>
      <dgm:t>
        <a:bodyPr/>
        <a:lstStyle/>
        <a:p>
          <a:endParaRPr lang="en-US"/>
        </a:p>
      </dgm:t>
    </dgm:pt>
    <dgm:pt modelId="{6BA77761-FB76-4DEC-B70D-022369A7AD28}" type="sibTrans" cxnId="{FB892994-D66A-4CEC-93F5-03016E94A9F5}">
      <dgm:prSet/>
      <dgm:spPr/>
      <dgm:t>
        <a:bodyPr/>
        <a:lstStyle/>
        <a:p>
          <a:endParaRPr lang="en-US"/>
        </a:p>
      </dgm:t>
    </dgm:pt>
    <dgm:pt modelId="{7CDF60FC-47CB-4351-8086-D1EA62F948F9}">
      <dgm:prSet phldrT="[Text]"/>
      <dgm:spPr/>
      <dgm:t>
        <a:bodyPr/>
        <a:lstStyle/>
        <a:p>
          <a:r>
            <a:rPr lang="en-US" dirty="0" smtClean="0">
              <a:solidFill>
                <a:schemeClr val="accent3">
                  <a:lumMod val="50000"/>
                </a:schemeClr>
              </a:solidFill>
            </a:rPr>
            <a:t>Send end of </a:t>
          </a:r>
          <a:br>
            <a:rPr lang="en-US" dirty="0" smtClean="0">
              <a:solidFill>
                <a:schemeClr val="accent3">
                  <a:lumMod val="50000"/>
                </a:schemeClr>
              </a:solidFill>
            </a:rPr>
          </a:br>
          <a:r>
            <a:rPr lang="en-US" dirty="0" smtClean="0">
              <a:solidFill>
                <a:schemeClr val="accent3">
                  <a:lumMod val="50000"/>
                </a:schemeClr>
              </a:solidFill>
            </a:rPr>
            <a:t>month reminder </a:t>
          </a:r>
          <a:br>
            <a:rPr lang="en-US" dirty="0" smtClean="0">
              <a:solidFill>
                <a:schemeClr val="accent3">
                  <a:lumMod val="50000"/>
                </a:schemeClr>
              </a:solidFill>
            </a:rPr>
          </a:br>
          <a:r>
            <a:rPr lang="en-US" dirty="0" smtClean="0">
              <a:solidFill>
                <a:schemeClr val="accent3">
                  <a:lumMod val="50000"/>
                </a:schemeClr>
              </a:solidFill>
            </a:rPr>
            <a:t>via list-</a:t>
          </a:r>
          <a:r>
            <a:rPr lang="en-US" dirty="0" err="1" smtClean="0">
              <a:solidFill>
                <a:schemeClr val="accent3">
                  <a:lumMod val="50000"/>
                </a:schemeClr>
              </a:solidFill>
            </a:rPr>
            <a:t>serv</a:t>
          </a:r>
          <a:r>
            <a:rPr lang="en-US" dirty="0" smtClean="0">
              <a:solidFill>
                <a:schemeClr val="accent3">
                  <a:lumMod val="50000"/>
                </a:schemeClr>
              </a:solidFill>
            </a:rPr>
            <a:t>(s)</a:t>
          </a:r>
          <a:endParaRPr lang="en-US" dirty="0">
            <a:solidFill>
              <a:schemeClr val="accent3">
                <a:lumMod val="50000"/>
              </a:schemeClr>
            </a:solidFill>
          </a:endParaRPr>
        </a:p>
      </dgm:t>
    </dgm:pt>
    <dgm:pt modelId="{DC4BE1B4-C954-4A45-89F8-154E5994CADF}" type="parTrans" cxnId="{98281D93-BBD9-4262-9B2C-BCA329D20FFD}">
      <dgm:prSet/>
      <dgm:spPr/>
      <dgm:t>
        <a:bodyPr/>
        <a:lstStyle/>
        <a:p>
          <a:endParaRPr lang="en-US"/>
        </a:p>
      </dgm:t>
    </dgm:pt>
    <dgm:pt modelId="{EA91F5B2-7DE7-453B-84DA-06937A0826FB}" type="sibTrans" cxnId="{98281D93-BBD9-4262-9B2C-BCA329D20FFD}">
      <dgm:prSet/>
      <dgm:spPr/>
      <dgm:t>
        <a:bodyPr/>
        <a:lstStyle/>
        <a:p>
          <a:endParaRPr lang="en-US"/>
        </a:p>
      </dgm:t>
    </dgm:pt>
    <dgm:pt modelId="{27EF8E47-58F2-4600-A5EF-ED383E67BAA0}">
      <dgm:prSet phldrT="[Text]"/>
      <dgm:spPr/>
      <dgm:t>
        <a:bodyPr/>
        <a:lstStyle/>
        <a:p>
          <a:r>
            <a:rPr lang="en-US" dirty="0" smtClean="0">
              <a:solidFill>
                <a:schemeClr val="accent3">
                  <a:lumMod val="50000"/>
                </a:schemeClr>
              </a:solidFill>
            </a:rPr>
            <a:t>First 5+ minutes of monthly meeting to review/complete</a:t>
          </a:r>
          <a:endParaRPr lang="en-US" dirty="0">
            <a:solidFill>
              <a:schemeClr val="accent3">
                <a:lumMod val="50000"/>
              </a:schemeClr>
            </a:solidFill>
          </a:endParaRPr>
        </a:p>
      </dgm:t>
    </dgm:pt>
    <dgm:pt modelId="{2A863A4A-210F-424D-8322-B10AC6662090}" type="parTrans" cxnId="{CE98057C-B09D-4B1B-9B07-F5D13134832B}">
      <dgm:prSet/>
      <dgm:spPr/>
      <dgm:t>
        <a:bodyPr/>
        <a:lstStyle/>
        <a:p>
          <a:endParaRPr lang="en-US"/>
        </a:p>
      </dgm:t>
    </dgm:pt>
    <dgm:pt modelId="{F254DAB7-85EC-47F4-93B1-0CD020CA4C8C}" type="sibTrans" cxnId="{CE98057C-B09D-4B1B-9B07-F5D13134832B}">
      <dgm:prSet/>
      <dgm:spPr/>
      <dgm:t>
        <a:bodyPr/>
        <a:lstStyle/>
        <a:p>
          <a:endParaRPr lang="en-US"/>
        </a:p>
      </dgm:t>
    </dgm:pt>
    <dgm:pt modelId="{72CFD1E7-BA4A-4F17-BCE4-5A88BCCEA56E}" type="pres">
      <dgm:prSet presAssocID="{B9F4F9C7-B7C6-47C3-A0F3-F048D25450CB}" presName="CompostProcess" presStyleCnt="0">
        <dgm:presLayoutVars>
          <dgm:dir/>
          <dgm:resizeHandles val="exact"/>
        </dgm:presLayoutVars>
      </dgm:prSet>
      <dgm:spPr/>
    </dgm:pt>
    <dgm:pt modelId="{D98058F4-5F13-4B5D-84E2-2F939497A64B}" type="pres">
      <dgm:prSet presAssocID="{B9F4F9C7-B7C6-47C3-A0F3-F048D25450CB}" presName="arrow" presStyleLbl="bgShp" presStyleIdx="0" presStyleCnt="1"/>
      <dgm:spPr/>
    </dgm:pt>
    <dgm:pt modelId="{90D19BD1-B71D-4D1F-A56C-780428A551D8}" type="pres">
      <dgm:prSet presAssocID="{B9F4F9C7-B7C6-47C3-A0F3-F048D25450CB}" presName="linearProcess" presStyleCnt="0"/>
      <dgm:spPr/>
    </dgm:pt>
    <dgm:pt modelId="{29E07044-EE9F-4B70-A239-B4509A6BCA8F}" type="pres">
      <dgm:prSet presAssocID="{A0C78E48-DCEB-4D60-9BEC-BAA6F2EC876D}" presName="textNode" presStyleLbl="node1" presStyleIdx="0" presStyleCnt="3" custScaleX="75889">
        <dgm:presLayoutVars>
          <dgm:bulletEnabled val="1"/>
        </dgm:presLayoutVars>
      </dgm:prSet>
      <dgm:spPr/>
      <dgm:t>
        <a:bodyPr/>
        <a:lstStyle/>
        <a:p>
          <a:endParaRPr lang="en-US"/>
        </a:p>
      </dgm:t>
    </dgm:pt>
    <dgm:pt modelId="{EFF99E56-E015-4AB0-B8CF-56D9E537A635}" type="pres">
      <dgm:prSet presAssocID="{6BA77761-FB76-4DEC-B70D-022369A7AD28}" presName="sibTrans" presStyleCnt="0"/>
      <dgm:spPr/>
    </dgm:pt>
    <dgm:pt modelId="{20A0CDB5-1AFC-4149-96F0-9D68BA8F34E3}" type="pres">
      <dgm:prSet presAssocID="{7CDF60FC-47CB-4351-8086-D1EA62F948F9}" presName="textNode" presStyleLbl="node1" presStyleIdx="1" presStyleCnt="3">
        <dgm:presLayoutVars>
          <dgm:bulletEnabled val="1"/>
        </dgm:presLayoutVars>
      </dgm:prSet>
      <dgm:spPr/>
      <dgm:t>
        <a:bodyPr/>
        <a:lstStyle/>
        <a:p>
          <a:endParaRPr lang="en-US"/>
        </a:p>
      </dgm:t>
    </dgm:pt>
    <dgm:pt modelId="{631FFE1D-EB0F-470D-B6F0-66A8CE177A3F}" type="pres">
      <dgm:prSet presAssocID="{EA91F5B2-7DE7-453B-84DA-06937A0826FB}" presName="sibTrans" presStyleCnt="0"/>
      <dgm:spPr/>
    </dgm:pt>
    <dgm:pt modelId="{D7D57509-8679-4E9F-8969-6E3F4A1A6FDF}" type="pres">
      <dgm:prSet presAssocID="{27EF8E47-58F2-4600-A5EF-ED383E67BAA0}" presName="textNode" presStyleLbl="node1" presStyleIdx="2" presStyleCnt="3">
        <dgm:presLayoutVars>
          <dgm:bulletEnabled val="1"/>
        </dgm:presLayoutVars>
      </dgm:prSet>
      <dgm:spPr/>
      <dgm:t>
        <a:bodyPr/>
        <a:lstStyle/>
        <a:p>
          <a:endParaRPr lang="en-US"/>
        </a:p>
      </dgm:t>
    </dgm:pt>
  </dgm:ptLst>
  <dgm:cxnLst>
    <dgm:cxn modelId="{8C4EA3F3-F5D9-48FF-B40A-4E5D6BD4C736}" type="presOf" srcId="{B9F4F9C7-B7C6-47C3-A0F3-F048D25450CB}" destId="{72CFD1E7-BA4A-4F17-BCE4-5A88BCCEA56E}" srcOrd="0" destOrd="0" presId="urn:microsoft.com/office/officeart/2005/8/layout/hProcess9"/>
    <dgm:cxn modelId="{FB892994-D66A-4CEC-93F5-03016E94A9F5}" srcId="{B9F4F9C7-B7C6-47C3-A0F3-F048D25450CB}" destId="{A0C78E48-DCEB-4D60-9BEC-BAA6F2EC876D}" srcOrd="0" destOrd="0" parTransId="{ED12EFFF-418A-492F-8955-DB8EAEE5CC81}" sibTransId="{6BA77761-FB76-4DEC-B70D-022369A7AD28}"/>
    <dgm:cxn modelId="{CE45D81E-78E0-48D8-A5FE-762E740BF97F}" type="presOf" srcId="{27EF8E47-58F2-4600-A5EF-ED383E67BAA0}" destId="{D7D57509-8679-4E9F-8969-6E3F4A1A6FDF}" srcOrd="0" destOrd="0" presId="urn:microsoft.com/office/officeart/2005/8/layout/hProcess9"/>
    <dgm:cxn modelId="{98281D93-BBD9-4262-9B2C-BCA329D20FFD}" srcId="{B9F4F9C7-B7C6-47C3-A0F3-F048D25450CB}" destId="{7CDF60FC-47CB-4351-8086-D1EA62F948F9}" srcOrd="1" destOrd="0" parTransId="{DC4BE1B4-C954-4A45-89F8-154E5994CADF}" sibTransId="{EA91F5B2-7DE7-453B-84DA-06937A0826FB}"/>
    <dgm:cxn modelId="{CE98057C-B09D-4B1B-9B07-F5D13134832B}" srcId="{B9F4F9C7-B7C6-47C3-A0F3-F048D25450CB}" destId="{27EF8E47-58F2-4600-A5EF-ED383E67BAA0}" srcOrd="2" destOrd="0" parTransId="{2A863A4A-210F-424D-8322-B10AC6662090}" sibTransId="{F254DAB7-85EC-47F4-93B1-0CD020CA4C8C}"/>
    <dgm:cxn modelId="{E328CA0F-DE26-4241-80F7-5BB9BDBEDC8E}" type="presOf" srcId="{A0C78E48-DCEB-4D60-9BEC-BAA6F2EC876D}" destId="{29E07044-EE9F-4B70-A239-B4509A6BCA8F}" srcOrd="0" destOrd="0" presId="urn:microsoft.com/office/officeart/2005/8/layout/hProcess9"/>
    <dgm:cxn modelId="{FE84DE20-8CBD-402B-A534-2D9788F31B75}" type="presOf" srcId="{7CDF60FC-47CB-4351-8086-D1EA62F948F9}" destId="{20A0CDB5-1AFC-4149-96F0-9D68BA8F34E3}" srcOrd="0" destOrd="0" presId="urn:microsoft.com/office/officeart/2005/8/layout/hProcess9"/>
    <dgm:cxn modelId="{9AFACA55-CB88-4023-BB86-7501A090A056}" type="presParOf" srcId="{72CFD1E7-BA4A-4F17-BCE4-5A88BCCEA56E}" destId="{D98058F4-5F13-4B5D-84E2-2F939497A64B}" srcOrd="0" destOrd="0" presId="urn:microsoft.com/office/officeart/2005/8/layout/hProcess9"/>
    <dgm:cxn modelId="{3E27C88B-4304-4CD3-B835-B198CC23BCDB}" type="presParOf" srcId="{72CFD1E7-BA4A-4F17-BCE4-5A88BCCEA56E}" destId="{90D19BD1-B71D-4D1F-A56C-780428A551D8}" srcOrd="1" destOrd="0" presId="urn:microsoft.com/office/officeart/2005/8/layout/hProcess9"/>
    <dgm:cxn modelId="{A328E65A-8FDC-4980-90D9-970B741BB892}" type="presParOf" srcId="{90D19BD1-B71D-4D1F-A56C-780428A551D8}" destId="{29E07044-EE9F-4B70-A239-B4509A6BCA8F}" srcOrd="0" destOrd="0" presId="urn:microsoft.com/office/officeart/2005/8/layout/hProcess9"/>
    <dgm:cxn modelId="{3036649D-374C-4EBB-8E89-DA7302B1130D}" type="presParOf" srcId="{90D19BD1-B71D-4D1F-A56C-780428A551D8}" destId="{EFF99E56-E015-4AB0-B8CF-56D9E537A635}" srcOrd="1" destOrd="0" presId="urn:microsoft.com/office/officeart/2005/8/layout/hProcess9"/>
    <dgm:cxn modelId="{2E8C8BCD-CA0F-4092-94D6-68C8B882FADC}" type="presParOf" srcId="{90D19BD1-B71D-4D1F-A56C-780428A551D8}" destId="{20A0CDB5-1AFC-4149-96F0-9D68BA8F34E3}" srcOrd="2" destOrd="0" presId="urn:microsoft.com/office/officeart/2005/8/layout/hProcess9"/>
    <dgm:cxn modelId="{B0F58196-79BF-4F8D-A741-4CFB8C73FD70}" type="presParOf" srcId="{90D19BD1-B71D-4D1F-A56C-780428A551D8}" destId="{631FFE1D-EB0F-470D-B6F0-66A8CE177A3F}" srcOrd="3" destOrd="0" presId="urn:microsoft.com/office/officeart/2005/8/layout/hProcess9"/>
    <dgm:cxn modelId="{006665E3-FD28-4758-890F-3B967DC15323}" type="presParOf" srcId="{90D19BD1-B71D-4D1F-A56C-780428A551D8}" destId="{D7D57509-8679-4E9F-8969-6E3F4A1A6FD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58F4-5F13-4B5D-84E2-2F939497A64B}">
      <dsp:nvSpPr>
        <dsp:cNvPr id="0" name=""/>
        <dsp:cNvSpPr/>
      </dsp:nvSpPr>
      <dsp:spPr>
        <a:xfrm>
          <a:off x="634841" y="0"/>
          <a:ext cx="7194867" cy="405765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E07044-EE9F-4B70-A239-B4509A6BCA8F}">
      <dsp:nvSpPr>
        <dsp:cNvPr id="0" name=""/>
        <dsp:cNvSpPr/>
      </dsp:nvSpPr>
      <dsp:spPr>
        <a:xfrm>
          <a:off x="5068" y="1217295"/>
          <a:ext cx="2198685" cy="162306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accent3">
                  <a:lumMod val="50000"/>
                </a:schemeClr>
              </a:solidFill>
            </a:rPr>
            <a:t>Continue </a:t>
          </a:r>
          <a:br>
            <a:rPr lang="en-US" sz="2500" kern="1200" dirty="0" smtClean="0">
              <a:solidFill>
                <a:schemeClr val="accent3">
                  <a:lumMod val="50000"/>
                </a:schemeClr>
              </a:solidFill>
            </a:rPr>
          </a:br>
          <a:r>
            <a:rPr lang="en-US" sz="2500" kern="1200" dirty="0" smtClean="0">
              <a:solidFill>
                <a:schemeClr val="accent3">
                  <a:lumMod val="50000"/>
                </a:schemeClr>
              </a:solidFill>
            </a:rPr>
            <a:t>self-reporting</a:t>
          </a:r>
          <a:endParaRPr lang="en-US" sz="2500" kern="1200" dirty="0">
            <a:solidFill>
              <a:schemeClr val="accent3">
                <a:lumMod val="50000"/>
              </a:schemeClr>
            </a:solidFill>
          </a:endParaRPr>
        </a:p>
      </dsp:txBody>
      <dsp:txXfrm>
        <a:off x="84299" y="1296526"/>
        <a:ext cx="2040223" cy="1464598"/>
      </dsp:txXfrm>
    </dsp:sp>
    <dsp:sp modelId="{20A0CDB5-1AFC-4149-96F0-9D68BA8F34E3}">
      <dsp:nvSpPr>
        <dsp:cNvPr id="0" name=""/>
        <dsp:cNvSpPr/>
      </dsp:nvSpPr>
      <dsp:spPr>
        <a:xfrm>
          <a:off x="2434379" y="1217295"/>
          <a:ext cx="2897238" cy="1623060"/>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accent3">
                  <a:lumMod val="50000"/>
                </a:schemeClr>
              </a:solidFill>
            </a:rPr>
            <a:t>Send end of </a:t>
          </a:r>
          <a:br>
            <a:rPr lang="en-US" sz="2500" kern="1200" dirty="0" smtClean="0">
              <a:solidFill>
                <a:schemeClr val="accent3">
                  <a:lumMod val="50000"/>
                </a:schemeClr>
              </a:solidFill>
            </a:rPr>
          </a:br>
          <a:r>
            <a:rPr lang="en-US" sz="2500" kern="1200" dirty="0" smtClean="0">
              <a:solidFill>
                <a:schemeClr val="accent3">
                  <a:lumMod val="50000"/>
                </a:schemeClr>
              </a:solidFill>
            </a:rPr>
            <a:t>month reminder </a:t>
          </a:r>
          <a:br>
            <a:rPr lang="en-US" sz="2500" kern="1200" dirty="0" smtClean="0">
              <a:solidFill>
                <a:schemeClr val="accent3">
                  <a:lumMod val="50000"/>
                </a:schemeClr>
              </a:solidFill>
            </a:rPr>
          </a:br>
          <a:r>
            <a:rPr lang="en-US" sz="2500" kern="1200" dirty="0" smtClean="0">
              <a:solidFill>
                <a:schemeClr val="accent3">
                  <a:lumMod val="50000"/>
                </a:schemeClr>
              </a:solidFill>
            </a:rPr>
            <a:t>via list-</a:t>
          </a:r>
          <a:r>
            <a:rPr lang="en-US" sz="2500" kern="1200" dirty="0" err="1" smtClean="0">
              <a:solidFill>
                <a:schemeClr val="accent3">
                  <a:lumMod val="50000"/>
                </a:schemeClr>
              </a:solidFill>
            </a:rPr>
            <a:t>serv</a:t>
          </a:r>
          <a:r>
            <a:rPr lang="en-US" sz="2500" kern="1200" dirty="0" smtClean="0">
              <a:solidFill>
                <a:schemeClr val="accent3">
                  <a:lumMod val="50000"/>
                </a:schemeClr>
              </a:solidFill>
            </a:rPr>
            <a:t>(s)</a:t>
          </a:r>
          <a:endParaRPr lang="en-US" sz="2500" kern="1200" dirty="0">
            <a:solidFill>
              <a:schemeClr val="accent3">
                <a:lumMod val="50000"/>
              </a:schemeClr>
            </a:solidFill>
          </a:endParaRPr>
        </a:p>
      </dsp:txBody>
      <dsp:txXfrm>
        <a:off x="2513610" y="1296526"/>
        <a:ext cx="2738776" cy="1464598"/>
      </dsp:txXfrm>
    </dsp:sp>
    <dsp:sp modelId="{D7D57509-8679-4E9F-8969-6E3F4A1A6FDF}">
      <dsp:nvSpPr>
        <dsp:cNvPr id="0" name=""/>
        <dsp:cNvSpPr/>
      </dsp:nvSpPr>
      <dsp:spPr>
        <a:xfrm>
          <a:off x="5562243" y="1217295"/>
          <a:ext cx="2897238" cy="162306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accent3">
                  <a:lumMod val="50000"/>
                </a:schemeClr>
              </a:solidFill>
            </a:rPr>
            <a:t>First 5+ minutes of monthly meeting to review/complete</a:t>
          </a:r>
          <a:endParaRPr lang="en-US" sz="2500" kern="1200" dirty="0">
            <a:solidFill>
              <a:schemeClr val="accent3">
                <a:lumMod val="50000"/>
              </a:schemeClr>
            </a:solidFill>
          </a:endParaRPr>
        </a:p>
      </dsp:txBody>
      <dsp:txXfrm>
        <a:off x="5641474" y="1296526"/>
        <a:ext cx="2738776" cy="14645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767AB6-61F7-E749-ABBC-9D8DE83F37B6}" type="datetimeFigureOut">
              <a:rPr lang="en-US" smtClean="0"/>
              <a:t>5/8/2019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FAB629-806D-4142-ACC6-FA4EEC1D6527}" type="slidenum">
              <a:rPr lang="en-US" smtClean="0"/>
              <a:t>‹#›</a:t>
            </a:fld>
            <a:endParaRPr lang="en-US"/>
          </a:p>
        </p:txBody>
      </p:sp>
    </p:spTree>
    <p:extLst>
      <p:ext uri="{BB962C8B-B14F-4D97-AF65-F5344CB8AC3E}">
        <p14:creationId xmlns:p14="http://schemas.microsoft.com/office/powerpoint/2010/main" val="464063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7D4BD-CD72-9942-BD7D-EE14B65EC974}" type="datetimeFigureOut">
              <a:rPr lang="en-US" smtClean="0"/>
              <a:t>5/8/2019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F0A00-B775-CF4D-84AF-24C7CD9CCF9D}" type="slidenum">
              <a:rPr lang="en-US" smtClean="0"/>
              <a:t>‹#›</a:t>
            </a:fld>
            <a:endParaRPr lang="en-US"/>
          </a:p>
        </p:txBody>
      </p:sp>
    </p:spTree>
    <p:extLst>
      <p:ext uri="{BB962C8B-B14F-4D97-AF65-F5344CB8AC3E}">
        <p14:creationId xmlns:p14="http://schemas.microsoft.com/office/powerpoint/2010/main" val="145223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79F0A00-B775-CF4D-84AF-24C7CD9CCF9D}" type="slidenum">
              <a:rPr lang="en-US" smtClean="0"/>
              <a:t>2</a:t>
            </a:fld>
            <a:endParaRPr lang="en-US"/>
          </a:p>
        </p:txBody>
      </p:sp>
    </p:spTree>
    <p:extLst>
      <p:ext uri="{BB962C8B-B14F-4D97-AF65-F5344CB8AC3E}">
        <p14:creationId xmlns:p14="http://schemas.microsoft.com/office/powerpoint/2010/main" val="182225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79F0A00-B775-CF4D-84AF-24C7CD9CCF9D}" type="slidenum">
              <a:rPr lang="en-US" smtClean="0"/>
              <a:t>3</a:t>
            </a:fld>
            <a:endParaRPr lang="en-US"/>
          </a:p>
        </p:txBody>
      </p:sp>
    </p:spTree>
    <p:extLst>
      <p:ext uri="{BB962C8B-B14F-4D97-AF65-F5344CB8AC3E}">
        <p14:creationId xmlns:p14="http://schemas.microsoft.com/office/powerpoint/2010/main" val="305260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79F0A00-B775-CF4D-84AF-24C7CD9CCF9D}" type="slidenum">
              <a:rPr lang="en-US" smtClean="0"/>
              <a:t>4</a:t>
            </a:fld>
            <a:endParaRPr lang="en-US"/>
          </a:p>
        </p:txBody>
      </p:sp>
    </p:spTree>
    <p:extLst>
      <p:ext uri="{BB962C8B-B14F-4D97-AF65-F5344CB8AC3E}">
        <p14:creationId xmlns:p14="http://schemas.microsoft.com/office/powerpoint/2010/main" val="281569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79F0A00-B775-CF4D-84AF-24C7CD9CCF9D}" type="slidenum">
              <a:rPr lang="en-US" smtClean="0"/>
              <a:t>5</a:t>
            </a:fld>
            <a:endParaRPr lang="en-US"/>
          </a:p>
        </p:txBody>
      </p:sp>
    </p:spTree>
    <p:extLst>
      <p:ext uri="{BB962C8B-B14F-4D97-AF65-F5344CB8AC3E}">
        <p14:creationId xmlns:p14="http://schemas.microsoft.com/office/powerpoint/2010/main" val="367480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79F0A00-B775-CF4D-84AF-24C7CD9CCF9D}" type="slidenum">
              <a:rPr lang="en-US" smtClean="0"/>
              <a:t>6</a:t>
            </a:fld>
            <a:endParaRPr lang="en-US"/>
          </a:p>
        </p:txBody>
      </p:sp>
    </p:spTree>
    <p:extLst>
      <p:ext uri="{BB962C8B-B14F-4D97-AF65-F5344CB8AC3E}">
        <p14:creationId xmlns:p14="http://schemas.microsoft.com/office/powerpoint/2010/main" val="215756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79F0A00-B775-CF4D-84AF-24C7CD9CCF9D}" type="slidenum">
              <a:rPr lang="en-US" smtClean="0"/>
              <a:t>7</a:t>
            </a:fld>
            <a:endParaRPr lang="en-US"/>
          </a:p>
        </p:txBody>
      </p:sp>
    </p:spTree>
    <p:extLst>
      <p:ext uri="{BB962C8B-B14F-4D97-AF65-F5344CB8AC3E}">
        <p14:creationId xmlns:p14="http://schemas.microsoft.com/office/powerpoint/2010/main" val="316686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79F0A00-B775-CF4D-84AF-24C7CD9CCF9D}" type="slidenum">
              <a:rPr lang="en-US" smtClean="0"/>
              <a:t>9</a:t>
            </a:fld>
            <a:endParaRPr lang="en-US"/>
          </a:p>
        </p:txBody>
      </p:sp>
    </p:spTree>
    <p:extLst>
      <p:ext uri="{BB962C8B-B14F-4D97-AF65-F5344CB8AC3E}">
        <p14:creationId xmlns:p14="http://schemas.microsoft.com/office/powerpoint/2010/main" val="1360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79F0A00-B775-CF4D-84AF-24C7CD9CCF9D}" type="slidenum">
              <a:rPr lang="en-US" smtClean="0"/>
              <a:t>10</a:t>
            </a:fld>
            <a:endParaRPr lang="en-US"/>
          </a:p>
        </p:txBody>
      </p:sp>
    </p:spTree>
    <p:extLst>
      <p:ext uri="{BB962C8B-B14F-4D97-AF65-F5344CB8AC3E}">
        <p14:creationId xmlns:p14="http://schemas.microsoft.com/office/powerpoint/2010/main" val="323590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79F0A00-B775-CF4D-84AF-24C7CD9CCF9D}" type="slidenum">
              <a:rPr lang="en-US" smtClean="0"/>
              <a:t>11</a:t>
            </a:fld>
            <a:endParaRPr lang="en-US"/>
          </a:p>
        </p:txBody>
      </p:sp>
    </p:spTree>
    <p:extLst>
      <p:ext uri="{BB962C8B-B14F-4D97-AF65-F5344CB8AC3E}">
        <p14:creationId xmlns:p14="http://schemas.microsoft.com/office/powerpoint/2010/main" val="769453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Presentation Titl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60775" y="2894525"/>
            <a:ext cx="11431019" cy="1995456"/>
          </a:xfrm>
        </p:spPr>
        <p:txBody>
          <a:bodyPr lIns="0" tIns="0" rIns="0" bIns="0" anchor="b" anchorCtr="0">
            <a:noAutofit/>
          </a:bodyPr>
          <a:lstStyle>
            <a:lvl1pPr algn="l">
              <a:lnSpc>
                <a:spcPct val="100000"/>
              </a:lnSpc>
              <a:defRPr sz="6000" b="0" cap="none" baseline="0">
                <a:solidFill>
                  <a:schemeClr val="accent1"/>
                </a:solidFill>
                <a:latin typeface="calibri" charset="0"/>
              </a:defRPr>
            </a:lvl1pPr>
          </a:lstStyle>
          <a:p>
            <a:r>
              <a:rPr lang="en-US" dirty="0" smtClean="0"/>
              <a:t>Click To Add Title</a:t>
            </a:r>
            <a:endParaRPr lang="en-US" dirty="0"/>
          </a:p>
        </p:txBody>
      </p:sp>
      <p:sp>
        <p:nvSpPr>
          <p:cNvPr id="9" name="Subtitle 2"/>
          <p:cNvSpPr>
            <a:spLocks noGrp="1"/>
          </p:cNvSpPr>
          <p:nvPr>
            <p:ph type="subTitle" idx="1"/>
          </p:nvPr>
        </p:nvSpPr>
        <p:spPr>
          <a:xfrm>
            <a:off x="560776" y="4904216"/>
            <a:ext cx="11431019" cy="1953784"/>
          </a:xfrm>
        </p:spPr>
        <p:txBody>
          <a:bodyPr lIns="0" tIns="0" rIns="0" bIns="0" anchor="t" anchorCtr="0">
            <a:noAutofit/>
          </a:bodyPr>
          <a:lstStyle>
            <a:lvl1pPr marL="0" indent="0" algn="l">
              <a:lnSpc>
                <a:spcPct val="100000"/>
              </a:lnSpc>
              <a:spcBef>
                <a:spcPts val="0"/>
              </a:spcBef>
              <a:buNone/>
              <a:defRPr sz="24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10772139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15213706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496" y="333632"/>
            <a:ext cx="11296135" cy="753763"/>
          </a:xfrm>
        </p:spPr>
        <p:txBody>
          <a:bodyPr anchor="t" anchorCtr="0"/>
          <a:lstStyle/>
          <a:p>
            <a:r>
              <a:rPr lang="en-US" smtClean="0"/>
              <a:t>Click to edit Master title style</a:t>
            </a:r>
            <a:endParaRPr lang="en-US" dirty="0"/>
          </a:p>
        </p:txBody>
      </p:sp>
      <p:sp>
        <p:nvSpPr>
          <p:cNvPr id="3" name="Content Placeholder 2"/>
          <p:cNvSpPr>
            <a:spLocks noGrp="1"/>
          </p:cNvSpPr>
          <p:nvPr>
            <p:ph idx="1"/>
          </p:nvPr>
        </p:nvSpPr>
        <p:spPr>
          <a:xfrm>
            <a:off x="467496" y="1687068"/>
            <a:ext cx="11308491" cy="447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pPr/>
              <a:t>‹#›</a:t>
            </a:fld>
            <a:endParaRPr lang="en-US" dirty="0"/>
          </a:p>
        </p:txBody>
      </p:sp>
      <p:sp>
        <p:nvSpPr>
          <p:cNvPr id="14"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smtClean="0"/>
              <a:t>Click to edit Master Subhead style</a:t>
            </a:r>
            <a:endParaRPr lang="en-US" dirty="0"/>
          </a:p>
        </p:txBody>
      </p:sp>
    </p:spTree>
    <p:extLst>
      <p:ext uri="{BB962C8B-B14F-4D97-AF65-F5344CB8AC3E}">
        <p14:creationId xmlns:p14="http://schemas.microsoft.com/office/powerpoint/2010/main" val="17363814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6" y="333632"/>
            <a:ext cx="11296135" cy="753763"/>
          </a:xfrm>
        </p:spPr>
        <p:txBody>
          <a:bodyPr anchor="t" anchorCtr="0"/>
          <a:lstStyle/>
          <a:p>
            <a:r>
              <a:rPr lang="en-US" smtClean="0"/>
              <a:t>Click to edit Master title style</a:t>
            </a:r>
            <a:endParaRPr lang="en-US" dirty="0"/>
          </a:p>
        </p:txBody>
      </p:sp>
      <p:sp>
        <p:nvSpPr>
          <p:cNvPr id="5" name="Content Placeholder 2"/>
          <p:cNvSpPr>
            <a:spLocks noGrp="1"/>
          </p:cNvSpPr>
          <p:nvPr>
            <p:ph idx="1"/>
          </p:nvPr>
        </p:nvSpPr>
        <p:spPr>
          <a:xfrm>
            <a:off x="467496" y="1687068"/>
            <a:ext cx="11308491" cy="447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smtClean="0"/>
              <a:t>Click to edit Master Subhead style</a:t>
            </a:r>
            <a:endParaRPr lang="en-US" dirty="0"/>
          </a:p>
        </p:txBody>
      </p:sp>
      <p:sp>
        <p:nvSpPr>
          <p:cNvPr id="8"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pPr/>
              <a:t>‹#›</a:t>
            </a:fld>
            <a:endParaRPr lang="en-US" dirty="0"/>
          </a:p>
        </p:txBody>
      </p:sp>
    </p:spTree>
    <p:extLst>
      <p:ext uri="{BB962C8B-B14F-4D97-AF65-F5344CB8AC3E}">
        <p14:creationId xmlns:p14="http://schemas.microsoft.com/office/powerpoint/2010/main" val="14582550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uble Content -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71500" y="1485899"/>
            <a:ext cx="5181600" cy="45689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00800" y="1485899"/>
            <a:ext cx="5181600" cy="45689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pPr/>
              <a:t>‹#›</a:t>
            </a:fld>
            <a:endParaRPr lang="en-US" dirty="0"/>
          </a:p>
        </p:txBody>
      </p:sp>
    </p:spTree>
    <p:extLst>
      <p:ext uri="{BB962C8B-B14F-4D97-AF65-F5344CB8AC3E}">
        <p14:creationId xmlns:p14="http://schemas.microsoft.com/office/powerpoint/2010/main" val="15620159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ntent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7" y="0"/>
            <a:ext cx="11308492" cy="1325563"/>
          </a:xfrm>
        </p:spPr>
        <p:txBody>
          <a:bodyPr/>
          <a:lstStyle/>
          <a:p>
            <a:r>
              <a:rPr lang="en-US" smtClean="0"/>
              <a:t>Click to edit Master title style</a:t>
            </a:r>
            <a:endParaRPr lang="en-US" dirty="0"/>
          </a:p>
        </p:txBody>
      </p:sp>
      <p:sp>
        <p:nvSpPr>
          <p:cNvPr id="5" name="Content Placeholder 2"/>
          <p:cNvSpPr>
            <a:spLocks noGrp="1"/>
          </p:cNvSpPr>
          <p:nvPr>
            <p:ph sz="half" idx="1"/>
          </p:nvPr>
        </p:nvSpPr>
        <p:spPr>
          <a:xfrm>
            <a:off x="571500" y="1485899"/>
            <a:ext cx="5181600" cy="45689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6400800" y="1485899"/>
            <a:ext cx="5181600" cy="45689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pPr/>
              <a:t>‹#›</a:t>
            </a:fld>
            <a:endParaRPr lang="en-US" dirty="0"/>
          </a:p>
        </p:txBody>
      </p:sp>
    </p:spTree>
    <p:extLst>
      <p:ext uri="{BB962C8B-B14F-4D97-AF65-F5344CB8AC3E}">
        <p14:creationId xmlns:p14="http://schemas.microsoft.com/office/powerpoint/2010/main" val="1790755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Slid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560776" y="4154408"/>
            <a:ext cx="11253272" cy="1953784"/>
          </a:xfrm>
        </p:spPr>
        <p:txBody>
          <a:bodyPr lIns="0" tIns="0" rIns="0" bIns="0" anchor="t" anchorCtr="0">
            <a:noAutofit/>
          </a:bodyPr>
          <a:lstStyle>
            <a:lvl1pPr marL="0" indent="0" algn="l">
              <a:lnSpc>
                <a:spcPct val="100000"/>
              </a:lnSpc>
              <a:spcBef>
                <a:spcPts val="0"/>
              </a:spcBef>
              <a:buNone/>
              <a:defRPr sz="32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dirty="0" smtClean="0"/>
              <a:t>Click to edit contact information </a:t>
            </a:r>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
        <p:nvSpPr>
          <p:cNvPr id="3" name="TextBox 2"/>
          <p:cNvSpPr txBox="1"/>
          <p:nvPr userDrawn="1"/>
        </p:nvSpPr>
        <p:spPr>
          <a:xfrm>
            <a:off x="9875520" y="2834640"/>
            <a:ext cx="2003434" cy="523220"/>
          </a:xfrm>
          <a:prstGeom prst="rect">
            <a:avLst/>
          </a:prstGeom>
          <a:noFill/>
        </p:spPr>
        <p:txBody>
          <a:bodyPr wrap="none" rtlCol="0">
            <a:spAutoFit/>
          </a:bodyPr>
          <a:lstStyle/>
          <a:p>
            <a:r>
              <a:rPr lang="en-US" sz="2800" dirty="0" err="1" smtClean="0">
                <a:solidFill>
                  <a:schemeClr val="tx2"/>
                </a:solidFill>
              </a:rPr>
              <a:t>esr.ucsd.edu</a:t>
            </a:r>
            <a:endParaRPr lang="en-US" sz="2800" dirty="0">
              <a:solidFill>
                <a:schemeClr val="tx2"/>
              </a:solidFill>
            </a:endParaRPr>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9847519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956589"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pPr/>
              <a:t>‹#›</a:t>
            </a:fld>
            <a:endParaRPr lang="en-US"/>
          </a:p>
        </p:txBody>
      </p:sp>
    </p:spTree>
    <p:extLst>
      <p:ext uri="{BB962C8B-B14F-4D97-AF65-F5344CB8AC3E}">
        <p14:creationId xmlns:p14="http://schemas.microsoft.com/office/powerpoint/2010/main" val="1311554324"/>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86" r:id="rId4"/>
    <p:sldLayoutId id="2147483676" r:id="rId5"/>
    <p:sldLayoutId id="2147483687" r:id="rId6"/>
    <p:sldLayoutId id="2147483685" r:id="rId7"/>
    <p:sldLayoutId id="2147483688" r:id="rId8"/>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userDrawn="1">
          <p15:clr>
            <a:srgbClr val="F26B43"/>
          </p15:clr>
        </p15:guide>
        <p15:guide id="2" orient="horz" pos="936" userDrawn="1">
          <p15:clr>
            <a:srgbClr val="F26B43"/>
          </p15:clr>
        </p15:guide>
        <p15:guide id="3" pos="360" userDrawn="1">
          <p15:clr>
            <a:srgbClr val="F26B43"/>
          </p15:clr>
        </p15:guide>
        <p15:guide id="4"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esr.ucsd.edu/about/continuity-planning/index.html?mc_cid=c96989777d&amp;mc_eid=fa54a10d93#Step-1:-Data-Use-Invento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y_NtOMl5oz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spreadsheets/d/1_Yovrn3y4erCISdBUfs3d19fWNcu8pXijPLJYQFqYFY/edit#gid=719376545"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Information System</a:t>
            </a:r>
            <a:endParaRPr lang="en-US" dirty="0"/>
          </a:p>
        </p:txBody>
      </p:sp>
      <p:sp>
        <p:nvSpPr>
          <p:cNvPr id="3" name="Subtitle 2"/>
          <p:cNvSpPr>
            <a:spLocks noGrp="1"/>
          </p:cNvSpPr>
          <p:nvPr>
            <p:ph type="subTitle" idx="1"/>
          </p:nvPr>
        </p:nvSpPr>
        <p:spPr/>
        <p:txBody>
          <a:bodyPr/>
          <a:lstStyle/>
          <a:p>
            <a:r>
              <a:rPr lang="en-US" dirty="0" smtClean="0"/>
              <a:t>Change </a:t>
            </a:r>
            <a:r>
              <a:rPr lang="en-US" dirty="0" smtClean="0"/>
              <a:t>Network | </a:t>
            </a:r>
            <a:r>
              <a:rPr lang="en-US" dirty="0" smtClean="0"/>
              <a:t>May </a:t>
            </a:r>
            <a:r>
              <a:rPr lang="en-US" dirty="0" smtClean="0"/>
              <a:t>2019 </a:t>
            </a:r>
            <a:endParaRPr lang="en-US" dirty="0"/>
          </a:p>
        </p:txBody>
      </p:sp>
    </p:spTree>
    <p:extLst>
      <p:ext uri="{BB962C8B-B14F-4D97-AF65-F5344CB8AC3E}">
        <p14:creationId xmlns:p14="http://schemas.microsoft.com/office/powerpoint/2010/main" val="595136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4739"/>
          <a:stretch/>
        </p:blipFill>
        <p:spPr>
          <a:xfrm>
            <a:off x="1160464" y="1088239"/>
            <a:ext cx="9559293" cy="285898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46411" y="334476"/>
            <a:ext cx="8059652" cy="753763"/>
          </a:xfrm>
        </p:spPr>
        <p:txBody>
          <a:bodyPr>
            <a:noAutofit/>
          </a:bodyPr>
          <a:lstStyle/>
          <a:p>
            <a:r>
              <a:rPr lang="en-US" dirty="0" smtClean="0"/>
              <a:t>Downstream Inventory Update</a:t>
            </a:r>
            <a:endParaRPr lang="en-US" dirty="0"/>
          </a:p>
        </p:txBody>
      </p:sp>
      <p:sp>
        <p:nvSpPr>
          <p:cNvPr id="5" name="Rectangle 4"/>
          <p:cNvSpPr/>
          <p:nvPr/>
        </p:nvSpPr>
        <p:spPr>
          <a:xfrm>
            <a:off x="428898" y="4319618"/>
            <a:ext cx="11106125" cy="1954381"/>
          </a:xfrm>
          <a:prstGeom prst="rect">
            <a:avLst/>
          </a:prstGeom>
        </p:spPr>
        <p:txBody>
          <a:bodyPr wrap="square">
            <a:spAutoFit/>
          </a:bodyPr>
          <a:lstStyle/>
          <a:p>
            <a:r>
              <a:rPr lang="en-US" sz="1500" dirty="0" smtClean="0">
                <a:solidFill>
                  <a:schemeClr val="tx2"/>
                </a:solidFill>
                <a:latin typeface="Calibri" panose="020F0502020204030204" pitchFamily="34" charset="0"/>
                <a:ea typeface="Calibri" panose="020F0502020204030204" pitchFamily="34" charset="0"/>
              </a:rPr>
              <a:t>Design Leads and </a:t>
            </a:r>
            <a:r>
              <a:rPr lang="en-US" sz="1500" dirty="0">
                <a:solidFill>
                  <a:schemeClr val="tx2"/>
                </a:solidFill>
                <a:latin typeface="Calibri" panose="020F0502020204030204" pitchFamily="34" charset="0"/>
                <a:ea typeface="Calibri" panose="020F0502020204030204" pitchFamily="34" charset="0"/>
              </a:rPr>
              <a:t>IT Services </a:t>
            </a:r>
            <a:r>
              <a:rPr lang="en-US" sz="1500" dirty="0" smtClean="0">
                <a:solidFill>
                  <a:schemeClr val="tx2"/>
                </a:solidFill>
                <a:latin typeface="Calibri" panose="020F0502020204030204" pitchFamily="34" charset="0"/>
                <a:ea typeface="Calibri" panose="020F0502020204030204" pitchFamily="34" charset="0"/>
              </a:rPr>
              <a:t>have </a:t>
            </a:r>
            <a:r>
              <a:rPr lang="en-US" sz="1500" dirty="0">
                <a:solidFill>
                  <a:schemeClr val="tx2"/>
                </a:solidFill>
                <a:latin typeface="Calibri" panose="020F0502020204030204" pitchFamily="34" charset="0"/>
                <a:ea typeface="Calibri" panose="020F0502020204030204" pitchFamily="34" charset="0"/>
              </a:rPr>
              <a:t>been working with </a:t>
            </a:r>
            <a:r>
              <a:rPr lang="en-US" sz="1500" dirty="0" smtClean="0">
                <a:solidFill>
                  <a:schemeClr val="tx2"/>
                </a:solidFill>
                <a:latin typeface="Calibri" panose="020F0502020204030204" pitchFamily="34" charset="0"/>
                <a:ea typeface="Calibri" panose="020F0502020204030204" pitchFamily="34" charset="0"/>
              </a:rPr>
              <a:t>departments </a:t>
            </a:r>
            <a:r>
              <a:rPr lang="en-US" sz="1500" dirty="0">
                <a:solidFill>
                  <a:schemeClr val="tx2"/>
                </a:solidFill>
                <a:latin typeface="Calibri" panose="020F0502020204030204" pitchFamily="34" charset="0"/>
                <a:ea typeface="Calibri" panose="020F0502020204030204" pitchFamily="34" charset="0"/>
              </a:rPr>
              <a:t>to identify </a:t>
            </a:r>
            <a:r>
              <a:rPr lang="en-US" sz="1500" dirty="0" smtClean="0">
                <a:solidFill>
                  <a:schemeClr val="tx2"/>
                </a:solidFill>
                <a:latin typeface="Calibri" panose="020F0502020204030204" pitchFamily="34" charset="0"/>
                <a:ea typeface="Calibri" panose="020F0502020204030204" pitchFamily="34" charset="0"/>
              </a:rPr>
              <a:t>systems and processes that </a:t>
            </a:r>
            <a:r>
              <a:rPr lang="en-US" sz="1500" dirty="0">
                <a:solidFill>
                  <a:schemeClr val="tx2"/>
                </a:solidFill>
                <a:latin typeface="Calibri" panose="020F0502020204030204" pitchFamily="34" charset="0"/>
                <a:ea typeface="Calibri" panose="020F0502020204030204" pitchFamily="34" charset="0"/>
              </a:rPr>
              <a:t>consume or feed financial </a:t>
            </a:r>
            <a:r>
              <a:rPr lang="en-US" sz="1500" dirty="0" smtClean="0">
                <a:solidFill>
                  <a:schemeClr val="tx2"/>
                </a:solidFill>
                <a:latin typeface="Calibri" panose="020F0502020204030204" pitchFamily="34" charset="0"/>
                <a:ea typeface="Calibri" panose="020F0502020204030204" pitchFamily="34" charset="0"/>
              </a:rPr>
              <a:t>data. </a:t>
            </a:r>
            <a:r>
              <a:rPr lang="en-US" sz="1500" dirty="0">
                <a:solidFill>
                  <a:schemeClr val="tx2"/>
                </a:solidFill>
                <a:latin typeface="Calibri" panose="020F0502020204030204" pitchFamily="34" charset="0"/>
                <a:ea typeface="Calibri" panose="020F0502020204030204" pitchFamily="34" charset="0"/>
              </a:rPr>
              <a:t>Based on information collected from departments via </a:t>
            </a:r>
            <a:r>
              <a:rPr lang="en-US" sz="1500" dirty="0" smtClean="0">
                <a:solidFill>
                  <a:schemeClr val="tx2"/>
                </a:solidFill>
                <a:latin typeface="Calibri" panose="020F0502020204030204" pitchFamily="34" charset="0"/>
                <a:ea typeface="Calibri" panose="020F0502020204030204" pitchFamily="34" charset="0"/>
              </a:rPr>
              <a:t>the Data Use Inventory </a:t>
            </a:r>
            <a:r>
              <a:rPr lang="en-US" sz="1500" dirty="0">
                <a:solidFill>
                  <a:schemeClr val="tx2"/>
                </a:solidFill>
                <a:latin typeface="Calibri" panose="020F0502020204030204" pitchFamily="34" charset="0"/>
                <a:ea typeface="Calibri" panose="020F0502020204030204" pitchFamily="34" charset="0"/>
              </a:rPr>
              <a:t>and </a:t>
            </a:r>
            <a:r>
              <a:rPr lang="en-US" sz="1500" dirty="0" smtClean="0">
                <a:solidFill>
                  <a:schemeClr val="tx2"/>
                </a:solidFill>
                <a:latin typeface="Calibri" panose="020F0502020204030204" pitchFamily="34" charset="0"/>
                <a:ea typeface="Calibri" panose="020F0502020204030204" pitchFamily="34" charset="0"/>
              </a:rPr>
              <a:t>one-on-one </a:t>
            </a:r>
            <a:r>
              <a:rPr lang="en-US" sz="1500" dirty="0">
                <a:solidFill>
                  <a:schemeClr val="tx2"/>
                </a:solidFill>
                <a:latin typeface="Calibri" panose="020F0502020204030204" pitchFamily="34" charset="0"/>
                <a:ea typeface="Calibri" panose="020F0502020204030204" pitchFamily="34" charset="0"/>
              </a:rPr>
              <a:t>meetings, the team has built a comprehensive inventory of interfaces </a:t>
            </a:r>
            <a:r>
              <a:rPr lang="en-US" sz="1500" dirty="0" smtClean="0">
                <a:solidFill>
                  <a:schemeClr val="tx2"/>
                </a:solidFill>
                <a:latin typeface="Calibri" panose="020F0502020204030204" pitchFamily="34" charset="0"/>
                <a:ea typeface="Calibri" panose="020F0502020204030204" pitchFamily="34" charset="0"/>
              </a:rPr>
              <a:t>that </a:t>
            </a:r>
            <a:r>
              <a:rPr lang="en-US" sz="1500" dirty="0">
                <a:solidFill>
                  <a:schemeClr val="tx2"/>
                </a:solidFill>
                <a:latin typeface="Calibri" panose="020F0502020204030204" pitchFamily="34" charset="0"/>
                <a:ea typeface="Calibri" panose="020F0502020204030204" pitchFamily="34" charset="0"/>
              </a:rPr>
              <a:t>are necessary to support the future-state business processes. </a:t>
            </a:r>
            <a:r>
              <a:rPr lang="en-US" sz="1500" dirty="0" smtClean="0">
                <a:solidFill>
                  <a:schemeClr val="tx2"/>
                </a:solidFill>
                <a:latin typeface="Calibri" panose="020F0502020204030204" pitchFamily="34" charset="0"/>
                <a:ea typeface="Calibri" panose="020F0502020204030204" pitchFamily="34" charset="0"/>
              </a:rPr>
              <a:t/>
            </a:r>
            <a:br>
              <a:rPr lang="en-US" sz="1500" dirty="0" smtClean="0">
                <a:solidFill>
                  <a:schemeClr val="tx2"/>
                </a:solidFill>
                <a:latin typeface="Calibri" panose="020F0502020204030204" pitchFamily="34" charset="0"/>
                <a:ea typeface="Calibri" panose="020F0502020204030204" pitchFamily="34" charset="0"/>
              </a:rPr>
            </a:br>
            <a:endParaRPr lang="en-US" sz="1500" dirty="0">
              <a:solidFill>
                <a:schemeClr val="tx2"/>
              </a:solidFill>
              <a:latin typeface="Calibri" panose="020F0502020204030204" pitchFamily="34" charset="0"/>
              <a:ea typeface="Calibri" panose="020F0502020204030204" pitchFamily="34" charset="0"/>
            </a:endParaRPr>
          </a:p>
          <a:p>
            <a:r>
              <a:rPr lang="en-US" sz="1500" dirty="0">
                <a:solidFill>
                  <a:schemeClr val="tx2"/>
                </a:solidFill>
                <a:latin typeface="Calibri" panose="020F0502020204030204" pitchFamily="34" charset="0"/>
                <a:ea typeface="Calibri" panose="020F0502020204030204" pitchFamily="34" charset="0"/>
              </a:rPr>
              <a:t>Over the next </a:t>
            </a:r>
            <a:r>
              <a:rPr lang="en-US" sz="1500" dirty="0" smtClean="0">
                <a:solidFill>
                  <a:schemeClr val="tx2"/>
                </a:solidFill>
                <a:latin typeface="Calibri" panose="020F0502020204030204" pitchFamily="34" charset="0"/>
                <a:ea typeface="Calibri" panose="020F0502020204030204" pitchFamily="34" charset="0"/>
              </a:rPr>
              <a:t>several </a:t>
            </a:r>
            <a:r>
              <a:rPr lang="en-US" sz="1500" dirty="0">
                <a:solidFill>
                  <a:schemeClr val="tx2"/>
                </a:solidFill>
                <a:latin typeface="Calibri" panose="020F0502020204030204" pitchFamily="34" charset="0"/>
                <a:ea typeface="Calibri" panose="020F0502020204030204" pitchFamily="34" charset="0"/>
              </a:rPr>
              <a:t>months, the </a:t>
            </a:r>
            <a:r>
              <a:rPr lang="en-US" sz="1500" dirty="0" smtClean="0">
                <a:solidFill>
                  <a:schemeClr val="tx2"/>
                </a:solidFill>
                <a:latin typeface="Calibri" panose="020F0502020204030204" pitchFamily="34" charset="0"/>
                <a:ea typeface="Calibri" panose="020F0502020204030204" pitchFamily="34" charset="0"/>
              </a:rPr>
              <a:t>project </a:t>
            </a:r>
            <a:r>
              <a:rPr lang="en-US" sz="1500" dirty="0">
                <a:solidFill>
                  <a:schemeClr val="tx2"/>
                </a:solidFill>
                <a:latin typeface="Calibri" panose="020F0502020204030204" pitchFamily="34" charset="0"/>
                <a:ea typeface="Calibri" panose="020F0502020204030204" pitchFamily="34" charset="0"/>
              </a:rPr>
              <a:t>team will </a:t>
            </a:r>
            <a:r>
              <a:rPr lang="en-US" sz="1500" dirty="0" smtClean="0">
                <a:solidFill>
                  <a:schemeClr val="tx2"/>
                </a:solidFill>
                <a:latin typeface="Calibri" panose="020F0502020204030204" pitchFamily="34" charset="0"/>
                <a:ea typeface="Calibri" panose="020F0502020204030204" pitchFamily="34" charset="0"/>
              </a:rPr>
              <a:t>continue to share </a:t>
            </a:r>
            <a:r>
              <a:rPr lang="en-US" sz="1500" dirty="0">
                <a:solidFill>
                  <a:schemeClr val="tx2"/>
                </a:solidFill>
                <a:latin typeface="Calibri" panose="020F0502020204030204" pitchFamily="34" charset="0"/>
                <a:ea typeface="Calibri" panose="020F0502020204030204" pitchFamily="34" charset="0"/>
              </a:rPr>
              <a:t>information about the new Chart of Accounts, system </a:t>
            </a:r>
            <a:r>
              <a:rPr lang="en-US" sz="1500" dirty="0" smtClean="0">
                <a:solidFill>
                  <a:schemeClr val="tx2"/>
                </a:solidFill>
                <a:latin typeface="Calibri" panose="020F0502020204030204" pitchFamily="34" charset="0"/>
                <a:ea typeface="Calibri" panose="020F0502020204030204" pitchFamily="34" charset="0"/>
              </a:rPr>
              <a:t>integrations or remediation options</a:t>
            </a:r>
            <a:r>
              <a:rPr lang="en-US" sz="1500" dirty="0">
                <a:solidFill>
                  <a:schemeClr val="tx2"/>
                </a:solidFill>
                <a:latin typeface="Calibri" panose="020F0502020204030204" pitchFamily="34" charset="0"/>
                <a:ea typeface="Calibri" panose="020F0502020204030204" pitchFamily="34" charset="0"/>
              </a:rPr>
              <a:t>, and future-state business processes. D</a:t>
            </a:r>
            <a:r>
              <a:rPr lang="en-US" sz="1500" dirty="0" smtClean="0">
                <a:solidFill>
                  <a:schemeClr val="tx2"/>
                </a:solidFill>
                <a:latin typeface="Calibri" panose="020F0502020204030204" pitchFamily="34" charset="0"/>
                <a:ea typeface="Calibri" panose="020F0502020204030204" pitchFamily="34" charset="0"/>
              </a:rPr>
              <a:t>epartments will be able to understand the impacts to their systems and continue developing plans </a:t>
            </a:r>
            <a:r>
              <a:rPr lang="en-US" sz="1500" dirty="0">
                <a:solidFill>
                  <a:schemeClr val="tx2"/>
                </a:solidFill>
                <a:latin typeface="Calibri" panose="020F0502020204030204" pitchFamily="34" charset="0"/>
                <a:ea typeface="Calibri" panose="020F0502020204030204" pitchFamily="34" charset="0"/>
              </a:rPr>
              <a:t>which </a:t>
            </a:r>
            <a:r>
              <a:rPr lang="en-US" sz="1500" dirty="0" smtClean="0">
                <a:solidFill>
                  <a:schemeClr val="tx2"/>
                </a:solidFill>
                <a:latin typeface="Calibri" panose="020F0502020204030204" pitchFamily="34" charset="0"/>
                <a:ea typeface="Calibri" panose="020F0502020204030204" pitchFamily="34" charset="0"/>
              </a:rPr>
              <a:t>align </a:t>
            </a:r>
            <a:r>
              <a:rPr lang="en-US" sz="1500" dirty="0">
                <a:solidFill>
                  <a:schemeClr val="tx2"/>
                </a:solidFill>
                <a:latin typeface="Calibri" panose="020F0502020204030204" pitchFamily="34" charset="0"/>
                <a:ea typeface="Calibri" panose="020F0502020204030204" pitchFamily="34" charset="0"/>
              </a:rPr>
              <a:t>with the </a:t>
            </a:r>
            <a:r>
              <a:rPr lang="en-US" sz="1500" dirty="0" smtClean="0">
                <a:solidFill>
                  <a:schemeClr val="tx2"/>
                </a:solidFill>
                <a:latin typeface="Calibri" panose="020F0502020204030204" pitchFamily="34" charset="0"/>
                <a:ea typeface="Calibri" panose="020F0502020204030204" pitchFamily="34" charset="0"/>
              </a:rPr>
              <a:t>Financial Information System project </a:t>
            </a:r>
            <a:r>
              <a:rPr lang="en-US" sz="1500" dirty="0">
                <a:solidFill>
                  <a:schemeClr val="tx2"/>
                </a:solidFill>
                <a:latin typeface="Calibri" panose="020F0502020204030204" pitchFamily="34" charset="0"/>
                <a:ea typeface="Calibri" panose="020F0502020204030204" pitchFamily="34" charset="0"/>
              </a:rPr>
              <a:t>timeline. Learn more about </a:t>
            </a:r>
            <a:r>
              <a:rPr lang="en-US" sz="1500" dirty="0">
                <a:solidFill>
                  <a:schemeClr val="tx2"/>
                </a:solidFill>
                <a:latin typeface="Calibri" panose="020F0502020204030204" pitchFamily="34" charset="0"/>
                <a:ea typeface="Calibri" panose="020F0502020204030204" pitchFamily="34" charset="0"/>
                <a:hlinkClick r:id="rId4"/>
              </a:rPr>
              <a:t>ESR Continuity Planning</a:t>
            </a:r>
            <a:r>
              <a:rPr lang="en-US" sz="1500" dirty="0">
                <a:solidFill>
                  <a:schemeClr val="tx2"/>
                </a:solidFill>
                <a:latin typeface="Calibri" panose="020F0502020204030204" pitchFamily="34" charset="0"/>
                <a:ea typeface="Calibri" panose="020F0502020204030204" pitchFamily="34" charset="0"/>
              </a:rPr>
              <a:t> here.</a:t>
            </a:r>
            <a:endParaRPr lang="en-US" sz="1500" dirty="0">
              <a:latin typeface="Calibri" panose="020F0502020204030204" pitchFamily="34" charset="0"/>
              <a:ea typeface="Calibri" panose="020F0502020204030204" pitchFamily="34" charset="0"/>
            </a:endParaRPr>
          </a:p>
          <a:p>
            <a:endParaRPr lang="en-US" sz="1600" dirty="0">
              <a:solidFill>
                <a:schemeClr val="tx2"/>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4663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Month</a:t>
            </a:r>
            <a:endParaRPr lang="en-US" dirty="0"/>
          </a:p>
        </p:txBody>
      </p:sp>
      <p:sp>
        <p:nvSpPr>
          <p:cNvPr id="4" name="Rectangle 3"/>
          <p:cNvSpPr/>
          <p:nvPr/>
        </p:nvSpPr>
        <p:spPr>
          <a:xfrm>
            <a:off x="859706" y="2305770"/>
            <a:ext cx="8976625" cy="1323439"/>
          </a:xfrm>
          <a:prstGeom prst="rect">
            <a:avLst/>
          </a:prstGeom>
        </p:spPr>
        <p:txBody>
          <a:bodyPr wrap="square">
            <a:spAutoFit/>
          </a:bodyPr>
          <a:lstStyle/>
          <a:p>
            <a:pPr marL="457200" indent="-457200">
              <a:buFont typeface="Arial" panose="020B0604020202020204" pitchFamily="34" charset="0"/>
              <a:buChar char="•"/>
            </a:pPr>
            <a:r>
              <a:rPr lang="en-US" sz="4000" dirty="0"/>
              <a:t>Travel and Procurement Tool </a:t>
            </a:r>
            <a:r>
              <a:rPr lang="en-US" sz="4000" dirty="0" smtClean="0"/>
              <a:t>Decisions</a:t>
            </a:r>
          </a:p>
          <a:p>
            <a:pPr marL="457200" indent="-457200">
              <a:buFont typeface="Arial" panose="020B0604020202020204" pitchFamily="34" charset="0"/>
              <a:buChar char="•"/>
            </a:pPr>
            <a:r>
              <a:rPr lang="en-US" sz="4000" dirty="0" smtClean="0"/>
              <a:t>FIS Reporting &amp; Analytics Strategy</a:t>
            </a:r>
            <a:endParaRPr lang="en-US" sz="4000" dirty="0"/>
          </a:p>
        </p:txBody>
      </p:sp>
      <p:pic>
        <p:nvPicPr>
          <p:cNvPr id="1026" name="Picture 2" descr="Image result for Travel and Expense image clipar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15803" y="4424266"/>
            <a:ext cx="2992574" cy="209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94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96" y="333632"/>
            <a:ext cx="11296135" cy="753763"/>
          </a:xfrm>
        </p:spPr>
        <p:txBody>
          <a:bodyPr>
            <a:normAutofit/>
          </a:bodyPr>
          <a:lstStyle/>
          <a:p>
            <a:r>
              <a:rPr lang="en-US" dirty="0" smtClean="0"/>
              <a:t>Change Network Topics</a:t>
            </a:r>
            <a:endParaRPr lang="en-US" dirty="0"/>
          </a:p>
        </p:txBody>
      </p:sp>
      <p:sp>
        <p:nvSpPr>
          <p:cNvPr id="3" name="Rectangle 2"/>
          <p:cNvSpPr/>
          <p:nvPr/>
        </p:nvSpPr>
        <p:spPr>
          <a:xfrm>
            <a:off x="467495" y="1741294"/>
            <a:ext cx="11296135" cy="4201150"/>
          </a:xfrm>
          <a:prstGeom prst="rect">
            <a:avLst/>
          </a:prstGeom>
        </p:spPr>
        <p:txBody>
          <a:bodyPr wrap="square">
            <a:spAutoFit/>
          </a:bodyPr>
          <a:lstStyle/>
          <a:p>
            <a:r>
              <a:rPr lang="en-US" sz="3300" dirty="0" smtClean="0">
                <a:solidFill>
                  <a:schemeClr val="tx2"/>
                </a:solidFill>
              </a:rPr>
              <a:t>1 | </a:t>
            </a:r>
            <a:r>
              <a:rPr lang="en-US" sz="3300" dirty="0"/>
              <a:t>Staff Webinar- Q&amp;A Session</a:t>
            </a:r>
          </a:p>
          <a:p>
            <a:r>
              <a:rPr lang="en-US" sz="3300" dirty="0" smtClean="0">
                <a:solidFill>
                  <a:schemeClr val="tx2"/>
                </a:solidFill>
              </a:rPr>
              <a:t>2 | </a:t>
            </a:r>
            <a:r>
              <a:rPr lang="en-US" sz="3300" dirty="0" smtClean="0"/>
              <a:t>Engagement </a:t>
            </a:r>
            <a:r>
              <a:rPr lang="en-US" sz="3300" dirty="0" smtClean="0"/>
              <a:t>Tracking</a:t>
            </a:r>
          </a:p>
          <a:p>
            <a:r>
              <a:rPr lang="en-US" sz="3300" dirty="0">
                <a:solidFill>
                  <a:schemeClr val="tx2"/>
                </a:solidFill>
              </a:rPr>
              <a:t>3</a:t>
            </a:r>
            <a:r>
              <a:rPr lang="en-US" sz="3300" dirty="0" smtClean="0">
                <a:solidFill>
                  <a:schemeClr val="tx2"/>
                </a:solidFill>
              </a:rPr>
              <a:t> </a:t>
            </a:r>
            <a:r>
              <a:rPr lang="en-US" sz="3300" dirty="0" smtClean="0">
                <a:solidFill>
                  <a:schemeClr val="tx2"/>
                </a:solidFill>
              </a:rPr>
              <a:t>| </a:t>
            </a:r>
            <a:r>
              <a:rPr lang="en-US" sz="3300" dirty="0" smtClean="0"/>
              <a:t>Department Meeting Request Process</a:t>
            </a:r>
          </a:p>
          <a:p>
            <a:r>
              <a:rPr lang="en-US" sz="3300" dirty="0">
                <a:solidFill>
                  <a:schemeClr val="tx2"/>
                </a:solidFill>
              </a:rPr>
              <a:t>4</a:t>
            </a:r>
            <a:r>
              <a:rPr lang="en-US" sz="3300" dirty="0" smtClean="0">
                <a:solidFill>
                  <a:schemeClr val="tx2"/>
                </a:solidFill>
              </a:rPr>
              <a:t> </a:t>
            </a:r>
            <a:r>
              <a:rPr lang="en-US" sz="3300" dirty="0" smtClean="0">
                <a:solidFill>
                  <a:schemeClr val="tx2"/>
                </a:solidFill>
              </a:rPr>
              <a:t>| </a:t>
            </a:r>
            <a:r>
              <a:rPr lang="en-US" sz="3300" dirty="0" smtClean="0"/>
              <a:t>Phase 2- Project Configuration and Implementation</a:t>
            </a:r>
          </a:p>
          <a:p>
            <a:r>
              <a:rPr lang="en-US" sz="3300" dirty="0">
                <a:solidFill>
                  <a:schemeClr val="tx2"/>
                </a:solidFill>
              </a:rPr>
              <a:t>5</a:t>
            </a:r>
            <a:r>
              <a:rPr lang="en-US" sz="3300" dirty="0" smtClean="0">
                <a:solidFill>
                  <a:schemeClr val="tx2"/>
                </a:solidFill>
              </a:rPr>
              <a:t> </a:t>
            </a:r>
            <a:r>
              <a:rPr lang="en-US" sz="3300" dirty="0" smtClean="0">
                <a:solidFill>
                  <a:schemeClr val="tx2"/>
                </a:solidFill>
              </a:rPr>
              <a:t>| </a:t>
            </a:r>
            <a:r>
              <a:rPr lang="en-US" sz="3300" dirty="0" smtClean="0"/>
              <a:t>Expanding Department Participation </a:t>
            </a:r>
          </a:p>
          <a:p>
            <a:r>
              <a:rPr lang="en-US" sz="3300" dirty="0">
                <a:solidFill>
                  <a:schemeClr val="tx2"/>
                </a:solidFill>
              </a:rPr>
              <a:t>6</a:t>
            </a:r>
            <a:r>
              <a:rPr lang="en-US" sz="3300" dirty="0" smtClean="0">
                <a:solidFill>
                  <a:schemeClr val="tx2"/>
                </a:solidFill>
              </a:rPr>
              <a:t> </a:t>
            </a:r>
            <a:r>
              <a:rPr lang="en-US" sz="3300" dirty="0" smtClean="0">
                <a:solidFill>
                  <a:schemeClr val="tx2"/>
                </a:solidFill>
              </a:rPr>
              <a:t>| </a:t>
            </a:r>
            <a:r>
              <a:rPr lang="en-US" sz="3300" dirty="0" smtClean="0"/>
              <a:t>Downstream Inventory Assessment </a:t>
            </a:r>
          </a:p>
          <a:p>
            <a:r>
              <a:rPr lang="en-US" sz="3300" dirty="0">
                <a:solidFill>
                  <a:schemeClr val="tx2"/>
                </a:solidFill>
              </a:rPr>
              <a:t>7</a:t>
            </a:r>
            <a:r>
              <a:rPr lang="en-US" sz="3300" dirty="0" smtClean="0">
                <a:solidFill>
                  <a:schemeClr val="tx2"/>
                </a:solidFill>
              </a:rPr>
              <a:t> </a:t>
            </a:r>
            <a:r>
              <a:rPr lang="en-US" sz="3300" dirty="0">
                <a:solidFill>
                  <a:schemeClr val="tx2"/>
                </a:solidFill>
              </a:rPr>
              <a:t>| </a:t>
            </a:r>
            <a:r>
              <a:rPr lang="en-US" sz="3300" dirty="0" smtClean="0">
                <a:solidFill>
                  <a:schemeClr val="tx2">
                    <a:lumMod val="60000"/>
                    <a:lumOff val="40000"/>
                  </a:schemeClr>
                </a:solidFill>
              </a:rPr>
              <a:t>Next Up: </a:t>
            </a:r>
            <a:r>
              <a:rPr lang="en-US" sz="3300" dirty="0" smtClean="0"/>
              <a:t>Procurement, T/E, Reporting and Analytics Strategy</a:t>
            </a:r>
          </a:p>
          <a:p>
            <a:endParaRPr lang="en-US" dirty="0" smtClean="0"/>
          </a:p>
          <a:p>
            <a:endParaRPr lang="en-US" dirty="0"/>
          </a:p>
        </p:txBody>
      </p:sp>
    </p:spTree>
    <p:extLst>
      <p:ext uri="{BB962C8B-B14F-4D97-AF65-F5344CB8AC3E}">
        <p14:creationId xmlns:p14="http://schemas.microsoft.com/office/powerpoint/2010/main" val="3360369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Staff Webinar- Chart of Accounts</a:t>
            </a:r>
            <a:endParaRPr lang="en-US" dirty="0"/>
          </a:p>
        </p:txBody>
      </p:sp>
      <p:sp>
        <p:nvSpPr>
          <p:cNvPr id="4" name="Rectangle 3"/>
          <p:cNvSpPr/>
          <p:nvPr/>
        </p:nvSpPr>
        <p:spPr>
          <a:xfrm>
            <a:off x="918755" y="1552082"/>
            <a:ext cx="5599612" cy="3529369"/>
          </a:xfrm>
          <a:prstGeom prst="rect">
            <a:avLst/>
          </a:prstGeom>
        </p:spPr>
        <p:txBody>
          <a:bodyPr wrap="square">
            <a:spAutoFit/>
          </a:bodyPr>
          <a:lstStyle/>
          <a:p>
            <a:pPr marL="285750" indent="-285750">
              <a:buFont typeface="Arial" panose="020B0604020202020204" pitchFamily="34" charset="0"/>
              <a:buChar char="•"/>
            </a:pPr>
            <a:r>
              <a:rPr lang="en-US" sz="2200" dirty="0">
                <a:solidFill>
                  <a:schemeClr val="tx2"/>
                </a:solidFill>
                <a:latin typeface="Calibri" panose="020F0502020204030204" pitchFamily="34" charset="0"/>
              </a:rPr>
              <a:t>The Financial Information System team talks about the new Chart of Accounts then answers questions from the online </a:t>
            </a:r>
            <a:r>
              <a:rPr lang="en-US" sz="2200" dirty="0">
                <a:solidFill>
                  <a:schemeClr val="tx2"/>
                </a:solidFill>
                <a:latin typeface="Calibri" panose="020F0502020204030204" pitchFamily="34" charset="0"/>
              </a:rPr>
              <a:t>audience: </a:t>
            </a:r>
            <a:r>
              <a:rPr lang="en-US" sz="2200" dirty="0">
                <a:solidFill>
                  <a:schemeClr val="tx2"/>
                </a:solidFill>
                <a:latin typeface="Calibri" panose="020F0502020204030204" pitchFamily="34" charset="0"/>
                <a:hlinkClick r:id="rId3"/>
              </a:rPr>
              <a:t>https://</a:t>
            </a:r>
            <a:r>
              <a:rPr lang="en-US" sz="2200" dirty="0" smtClean="0">
                <a:solidFill>
                  <a:schemeClr val="tx2"/>
                </a:solidFill>
                <a:latin typeface="Calibri" panose="020F0502020204030204" pitchFamily="34" charset="0"/>
                <a:hlinkClick r:id="rId3"/>
              </a:rPr>
              <a:t>youtu.be/y_NtOMl5oz8</a:t>
            </a:r>
            <a:r>
              <a:rPr lang="en-US" sz="2200" dirty="0" smtClean="0">
                <a:solidFill>
                  <a:schemeClr val="tx2"/>
                </a:solidFill>
                <a:latin typeface="Calibri" panose="020F0502020204030204" pitchFamily="34" charset="0"/>
              </a:rPr>
              <a:t> </a:t>
            </a:r>
          </a:p>
          <a:p>
            <a:pPr marL="285750" indent="-285750">
              <a:buFont typeface="Arial" panose="020B0604020202020204" pitchFamily="34" charset="0"/>
              <a:buChar char="•"/>
            </a:pPr>
            <a:endParaRPr lang="en-US" sz="2200" dirty="0">
              <a:solidFill>
                <a:schemeClr val="tx2"/>
              </a:solidFill>
              <a:latin typeface="Calibri" panose="020F0502020204030204" pitchFamily="34" charset="0"/>
            </a:endParaRPr>
          </a:p>
          <a:p>
            <a:pPr marL="285750" indent="-285750">
              <a:buFont typeface="Arial" panose="020B0604020202020204" pitchFamily="34" charset="0"/>
              <a:buChar char="•"/>
            </a:pPr>
            <a:endParaRPr lang="en-US" sz="2200" dirty="0" smtClean="0">
              <a:solidFill>
                <a:schemeClr val="tx2"/>
              </a:solidFill>
              <a:latin typeface="Calibri" panose="020F0502020204030204" pitchFamily="34" charset="0"/>
            </a:endParaRPr>
          </a:p>
          <a:p>
            <a:pPr marL="285750" indent="-285750">
              <a:buFont typeface="Arial" panose="020B0604020202020204" pitchFamily="34" charset="0"/>
              <a:buChar char="•"/>
            </a:pPr>
            <a:r>
              <a:rPr lang="en-US" sz="2200" dirty="0" smtClean="0">
                <a:solidFill>
                  <a:schemeClr val="tx2"/>
                </a:solidFill>
                <a:latin typeface="Calibri" panose="020F0502020204030204" pitchFamily="34" charset="0"/>
              </a:rPr>
              <a:t>Questions/feedback from the field (your teams)? </a:t>
            </a:r>
          </a:p>
          <a:p>
            <a:endParaRPr lang="en-US" sz="2200" dirty="0">
              <a:solidFill>
                <a:schemeClr val="tx2"/>
              </a:solidFill>
              <a:latin typeface="Calibri" panose="020F0502020204030204" pitchFamily="34" charset="0"/>
            </a:endParaRPr>
          </a:p>
          <a:p>
            <a:pPr marL="285750" indent="-285750">
              <a:buFont typeface="Arial" panose="020B0604020202020204" pitchFamily="34" charset="0"/>
              <a:buChar char="•"/>
            </a:pPr>
            <a:r>
              <a:rPr lang="en-US" sz="2200" dirty="0" smtClean="0">
                <a:solidFill>
                  <a:schemeClr val="tx2"/>
                </a:solidFill>
                <a:latin typeface="Calibri" panose="020F0502020204030204" pitchFamily="34" charset="0"/>
              </a:rPr>
              <a:t>Chart of Accounts FAQ’s on-line by May 17</a:t>
            </a:r>
            <a:r>
              <a:rPr lang="en-US" sz="2200" baseline="30000" dirty="0" smtClean="0">
                <a:solidFill>
                  <a:schemeClr val="tx2"/>
                </a:solidFill>
                <a:latin typeface="Calibri" panose="020F0502020204030204" pitchFamily="34" charset="0"/>
              </a:rPr>
              <a:t>th</a:t>
            </a:r>
            <a:r>
              <a:rPr lang="en-US" sz="2200" dirty="0" smtClean="0">
                <a:solidFill>
                  <a:schemeClr val="tx2"/>
                </a:solidFill>
                <a:latin typeface="Calibri" panose="020F0502020204030204" pitchFamily="34" charset="0"/>
              </a:rPr>
              <a:t>.</a:t>
            </a:r>
            <a:endParaRPr lang="en-US" sz="2200" dirty="0">
              <a:solidFill>
                <a:schemeClr val="tx2"/>
              </a:solidFill>
              <a:latin typeface="Calibri" panose="020F0502020204030204" pitchFamily="34" charset="0"/>
            </a:endParaRPr>
          </a:p>
        </p:txBody>
      </p:sp>
      <p:pic>
        <p:nvPicPr>
          <p:cNvPr id="9" name="Picture 8"/>
          <p:cNvPicPr>
            <a:picLocks noChangeAspect="1"/>
          </p:cNvPicPr>
          <p:nvPr/>
        </p:nvPicPr>
        <p:blipFill>
          <a:blip r:embed="rId4"/>
          <a:stretch>
            <a:fillRect/>
          </a:stretch>
        </p:blipFill>
        <p:spPr>
          <a:xfrm>
            <a:off x="7537269" y="1343074"/>
            <a:ext cx="4079196" cy="2148430"/>
          </a:xfrm>
          <a:prstGeom prst="rect">
            <a:avLst/>
          </a:prstGeom>
        </p:spPr>
      </p:pic>
      <p:pic>
        <p:nvPicPr>
          <p:cNvPr id="10" name="Picture 9"/>
          <p:cNvPicPr>
            <a:picLocks noChangeAspect="1"/>
          </p:cNvPicPr>
          <p:nvPr/>
        </p:nvPicPr>
        <p:blipFill>
          <a:blip r:embed="rId5"/>
          <a:stretch>
            <a:fillRect/>
          </a:stretch>
        </p:blipFill>
        <p:spPr>
          <a:xfrm>
            <a:off x="7537269" y="3786373"/>
            <a:ext cx="4188744" cy="2197773"/>
          </a:xfrm>
          <a:prstGeom prst="rect">
            <a:avLst/>
          </a:prstGeom>
        </p:spPr>
      </p:pic>
    </p:spTree>
    <p:extLst>
      <p:ext uri="{BB962C8B-B14F-4D97-AF65-F5344CB8AC3E}">
        <p14:creationId xmlns:p14="http://schemas.microsoft.com/office/powerpoint/2010/main" val="354996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Engagement Tracking</a:t>
            </a:r>
            <a:endParaRPr lang="en-US" dirty="0"/>
          </a:p>
        </p:txBody>
      </p:sp>
      <p:sp>
        <p:nvSpPr>
          <p:cNvPr id="4" name="Rectangle 3"/>
          <p:cNvSpPr/>
          <p:nvPr/>
        </p:nvSpPr>
        <p:spPr>
          <a:xfrm>
            <a:off x="467495" y="1233649"/>
            <a:ext cx="5276080" cy="2031325"/>
          </a:xfrm>
          <a:prstGeom prst="rect">
            <a:avLst/>
          </a:prstGeom>
        </p:spPr>
        <p:txBody>
          <a:bodyPr wrap="square">
            <a:spAutoFit/>
          </a:bodyPr>
          <a:lstStyle/>
          <a:p>
            <a:r>
              <a:rPr lang="en-US" dirty="0" smtClean="0">
                <a:solidFill>
                  <a:schemeClr val="tx2"/>
                </a:solidFill>
                <a:latin typeface="Calibri" panose="020F0502020204030204" pitchFamily="34" charset="0"/>
                <a:ea typeface="Calibri" panose="020F0502020204030204" pitchFamily="34" charset="0"/>
              </a:rPr>
              <a:t>The </a:t>
            </a:r>
            <a:r>
              <a:rPr lang="en-US" dirty="0">
                <a:solidFill>
                  <a:schemeClr val="tx2"/>
                </a:solidFill>
                <a:latin typeface="Calibri" panose="020F0502020204030204" pitchFamily="34" charset="0"/>
                <a:ea typeface="Calibri" panose="020F0502020204030204" pitchFamily="34" charset="0"/>
                <a:hlinkClick r:id="rId3"/>
              </a:rPr>
              <a:t>Engagement Tracking </a:t>
            </a:r>
            <a:r>
              <a:rPr lang="en-US" dirty="0" smtClean="0">
                <a:solidFill>
                  <a:schemeClr val="tx2"/>
                </a:solidFill>
                <a:latin typeface="Calibri" panose="020F0502020204030204" pitchFamily="34" charset="0"/>
                <a:ea typeface="Calibri" panose="020F0502020204030204" pitchFamily="34" charset="0"/>
                <a:hlinkClick r:id="rId3"/>
              </a:rPr>
              <a:t>Form</a:t>
            </a:r>
            <a:r>
              <a:rPr lang="en-US" dirty="0" smtClean="0"/>
              <a:t> </a:t>
            </a:r>
            <a:r>
              <a:rPr lang="en-US" dirty="0">
                <a:solidFill>
                  <a:schemeClr val="tx2"/>
                </a:solidFill>
                <a:latin typeface="Calibri" panose="020F0502020204030204" pitchFamily="34" charset="0"/>
                <a:ea typeface="Calibri" panose="020F0502020204030204" pitchFamily="34" charset="0"/>
              </a:rPr>
              <a:t>serves </a:t>
            </a:r>
            <a:r>
              <a:rPr lang="en-US" dirty="0" smtClean="0">
                <a:solidFill>
                  <a:schemeClr val="tx2"/>
                </a:solidFill>
                <a:latin typeface="Calibri" panose="020F0502020204030204" pitchFamily="34" charset="0"/>
                <a:ea typeface="Calibri" panose="020F0502020204030204" pitchFamily="34" charset="0"/>
              </a:rPr>
              <a:t>two purposes:</a:t>
            </a:r>
          </a:p>
          <a:p>
            <a:endParaRPr lang="en-US" dirty="0">
              <a:solidFill>
                <a:schemeClr val="tx2"/>
              </a:solidFill>
              <a:latin typeface="Calibri" panose="020F0502020204030204" pitchFamily="34" charset="0"/>
            </a:endParaRPr>
          </a:p>
          <a:p>
            <a:pPr marL="342900" indent="-342900">
              <a:buAutoNum type="arabicPeriod"/>
            </a:pPr>
            <a:r>
              <a:rPr lang="en-US" dirty="0" smtClean="0">
                <a:solidFill>
                  <a:schemeClr val="tx2"/>
                </a:solidFill>
                <a:latin typeface="Calibri" panose="020F0502020204030204" pitchFamily="34" charset="0"/>
              </a:rPr>
              <a:t>The tracker captures active participation by local sponsorship coalition members</a:t>
            </a:r>
          </a:p>
          <a:p>
            <a:pPr marL="342900" indent="-342900">
              <a:buFontTx/>
              <a:buAutoNum type="arabicPeriod"/>
            </a:pPr>
            <a:r>
              <a:rPr lang="en-US" dirty="0">
                <a:solidFill>
                  <a:schemeClr val="tx2"/>
                </a:solidFill>
                <a:latin typeface="Calibri" panose="020F0502020204030204" pitchFamily="34" charset="0"/>
              </a:rPr>
              <a:t>Project </a:t>
            </a:r>
            <a:r>
              <a:rPr lang="en-US" dirty="0" smtClean="0">
                <a:solidFill>
                  <a:schemeClr val="tx2"/>
                </a:solidFill>
                <a:latin typeface="Calibri" panose="020F0502020204030204" pitchFamily="34" charset="0"/>
              </a:rPr>
              <a:t>engagement metrics are </a:t>
            </a:r>
            <a:r>
              <a:rPr lang="en-US" dirty="0">
                <a:solidFill>
                  <a:schemeClr val="tx2"/>
                </a:solidFill>
                <a:latin typeface="Calibri" panose="020F0502020204030204" pitchFamily="34" charset="0"/>
              </a:rPr>
              <a:t>reported to Sponsors and Governance </a:t>
            </a:r>
            <a:r>
              <a:rPr lang="en-US" dirty="0" smtClean="0">
                <a:solidFill>
                  <a:schemeClr val="tx2"/>
                </a:solidFill>
                <a:latin typeface="Calibri" panose="020F0502020204030204" pitchFamily="34" charset="0"/>
              </a:rPr>
              <a:t>monthly</a:t>
            </a:r>
          </a:p>
          <a:p>
            <a:pPr lvl="1"/>
            <a:endParaRPr lang="en-US" dirty="0" smtClean="0">
              <a:solidFill>
                <a:schemeClr val="tx2"/>
              </a:solidFill>
              <a:latin typeface="Calibri" panose="020F0502020204030204" pitchFamily="34" charset="0"/>
            </a:endParaRPr>
          </a:p>
        </p:txBody>
      </p:sp>
      <p:pic>
        <p:nvPicPr>
          <p:cNvPr id="10" name="Picture 9"/>
          <p:cNvPicPr>
            <a:picLocks noChangeAspect="1"/>
          </p:cNvPicPr>
          <p:nvPr/>
        </p:nvPicPr>
        <p:blipFill rotWithShape="1">
          <a:blip r:embed="rId4">
            <a:grayscl/>
          </a:blip>
          <a:srcRect r="538" b="1133"/>
          <a:stretch/>
        </p:blipFill>
        <p:spPr>
          <a:xfrm>
            <a:off x="6110092" y="1154070"/>
            <a:ext cx="5653539" cy="1830715"/>
          </a:xfrm>
          <a:prstGeom prst="rect">
            <a:avLst/>
          </a:prstGeom>
          <a:ln>
            <a:noFill/>
          </a:ln>
          <a:effectLst>
            <a:outerShdw blurRad="292100" dist="139700" dir="2700000" algn="tl" rotWithShape="0">
              <a:srgbClr val="333333">
                <a:alpha val="65000"/>
              </a:srgbClr>
            </a:outerShdw>
          </a:effectLst>
        </p:spPr>
      </p:pic>
      <p:graphicFrame>
        <p:nvGraphicFramePr>
          <p:cNvPr id="13" name="Chart 12"/>
          <p:cNvGraphicFramePr/>
          <p:nvPr>
            <p:extLst>
              <p:ext uri="{D42A27DB-BD31-4B8C-83A1-F6EECF244321}">
                <p14:modId xmlns:p14="http://schemas.microsoft.com/office/powerpoint/2010/main" val="1605959953"/>
              </p:ext>
            </p:extLst>
          </p:nvPr>
        </p:nvGraphicFramePr>
        <p:xfrm>
          <a:off x="321248" y="3493820"/>
          <a:ext cx="11577687" cy="297171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rot="16200000">
            <a:off x="-317129" y="4542762"/>
            <a:ext cx="1060739" cy="369332"/>
          </a:xfrm>
          <a:prstGeom prst="rect">
            <a:avLst/>
          </a:prstGeom>
          <a:noFill/>
          <a:ln>
            <a:noFill/>
          </a:ln>
        </p:spPr>
        <p:txBody>
          <a:bodyPr wrap="square" rtlCol="0">
            <a:spAutoFit/>
          </a:bodyPr>
          <a:lstStyle/>
          <a:p>
            <a:r>
              <a:rPr lang="en-US" dirty="0">
                <a:solidFill>
                  <a:srgbClr val="585958"/>
                </a:solidFill>
              </a:rPr>
              <a:t>#</a:t>
            </a:r>
            <a:r>
              <a:rPr lang="en-US" dirty="0" smtClean="0"/>
              <a:t> </a:t>
            </a:r>
            <a:r>
              <a:rPr lang="en-US" dirty="0">
                <a:solidFill>
                  <a:srgbClr val="585958"/>
                </a:solidFill>
              </a:rPr>
              <a:t>Areas</a:t>
            </a:r>
          </a:p>
        </p:txBody>
      </p:sp>
    </p:spTree>
    <p:extLst>
      <p:ext uri="{BB962C8B-B14F-4D97-AF65-F5344CB8AC3E}">
        <p14:creationId xmlns:p14="http://schemas.microsoft.com/office/powerpoint/2010/main" val="2832137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Engagement Tracking Going Forward</a:t>
            </a:r>
            <a:endParaRPr lang="en-US" dirty="0"/>
          </a:p>
        </p:txBody>
      </p:sp>
      <p:graphicFrame>
        <p:nvGraphicFramePr>
          <p:cNvPr id="3" name="Diagram 2"/>
          <p:cNvGraphicFramePr/>
          <p:nvPr>
            <p:extLst>
              <p:ext uri="{D42A27DB-BD31-4B8C-83A1-F6EECF244321}">
                <p14:modId xmlns:p14="http://schemas.microsoft.com/office/powerpoint/2010/main" val="3080996398"/>
              </p:ext>
            </p:extLst>
          </p:nvPr>
        </p:nvGraphicFramePr>
        <p:xfrm>
          <a:off x="581796" y="1809750"/>
          <a:ext cx="8464550"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153524" y="3369588"/>
            <a:ext cx="3295651" cy="861774"/>
          </a:xfrm>
          <a:prstGeom prst="rect">
            <a:avLst/>
          </a:prstGeom>
          <a:noFill/>
        </p:spPr>
        <p:txBody>
          <a:bodyPr wrap="square" rtlCol="0">
            <a:spAutoFit/>
          </a:bodyPr>
          <a:lstStyle/>
          <a:p>
            <a:r>
              <a:rPr lang="en-US" sz="5000" dirty="0" smtClean="0"/>
              <a:t>SUCCESS!</a:t>
            </a:r>
            <a:endParaRPr lang="en-US" sz="5000" dirty="0"/>
          </a:p>
        </p:txBody>
      </p:sp>
      <p:sp>
        <p:nvSpPr>
          <p:cNvPr id="6" name="Flowchart: Connector 5"/>
          <p:cNvSpPr/>
          <p:nvPr/>
        </p:nvSpPr>
        <p:spPr>
          <a:xfrm>
            <a:off x="352425" y="2876550"/>
            <a:ext cx="438150" cy="40005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Flowchart: Connector 6"/>
          <p:cNvSpPr/>
          <p:nvPr/>
        </p:nvSpPr>
        <p:spPr>
          <a:xfrm>
            <a:off x="2762250" y="2876550"/>
            <a:ext cx="438150" cy="40005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Flowchart: Connector 7"/>
          <p:cNvSpPr/>
          <p:nvPr/>
        </p:nvSpPr>
        <p:spPr>
          <a:xfrm>
            <a:off x="5847148" y="2876550"/>
            <a:ext cx="438150" cy="40005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2803089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62" y="357738"/>
            <a:ext cx="4535472" cy="753763"/>
          </a:xfrm>
        </p:spPr>
        <p:txBody>
          <a:bodyPr>
            <a:normAutofit/>
          </a:bodyPr>
          <a:lstStyle/>
          <a:p>
            <a:r>
              <a:rPr lang="en-US" dirty="0" smtClean="0"/>
              <a:t>Request Process</a:t>
            </a:r>
            <a:endParaRPr lang="en-US" dirty="0"/>
          </a:p>
        </p:txBody>
      </p:sp>
      <p:pic>
        <p:nvPicPr>
          <p:cNvPr id="3" name="Picture 2" descr="https://documents.lucidchart.com/documents/1ae53bc8-2214-433d-b12e-a494f988eb36/pages/0_0?a=126&amp;x=49&amp;y=-9&amp;w=1562&amp;h=638&amp;store=1&amp;accept=image%2F*&amp;auth=LCA%2043adfa5165ee4ac8a0117db036acd7cba2f39a24-ts%3D1556662003"/>
          <p:cNvPicPr>
            <a:picLocks noChangeAspect="1" noChangeArrowheads="1"/>
          </p:cNvPicPr>
          <p:nvPr/>
        </p:nvPicPr>
        <p:blipFill rotWithShape="1">
          <a:blip r:embed="rId3">
            <a:extLst>
              <a:ext uri="{28A0092B-C50C-407E-A947-70E740481C1C}">
                <a14:useLocalDpi xmlns:a14="http://schemas.microsoft.com/office/drawing/2010/main" val="0"/>
              </a:ext>
            </a:extLst>
          </a:blip>
          <a:srcRect t="22596"/>
          <a:stretch/>
        </p:blipFill>
        <p:spPr bwMode="auto">
          <a:xfrm>
            <a:off x="572667" y="2003462"/>
            <a:ext cx="11009734" cy="3482939"/>
          </a:xfrm>
          <a:prstGeom prst="rect">
            <a:avLst/>
          </a:prstGeom>
          <a:ln w="88900" cap="sq" cmpd="thickThin">
            <a:solidFill>
              <a:schemeClr val="tx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Image result for clipart meeting requ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54" y="144967"/>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85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92" y="276175"/>
            <a:ext cx="11296135" cy="753763"/>
          </a:xfrm>
        </p:spPr>
        <p:txBody>
          <a:bodyPr>
            <a:normAutofit/>
          </a:bodyPr>
          <a:lstStyle/>
          <a:p>
            <a:r>
              <a:rPr lang="en-US" dirty="0" smtClean="0"/>
              <a:t>Configuration and Implementation Workstreams</a:t>
            </a:r>
            <a:endParaRPr lang="en-US" dirty="0"/>
          </a:p>
        </p:txBody>
      </p:sp>
      <p:grpSp>
        <p:nvGrpSpPr>
          <p:cNvPr id="88" name="Group 87"/>
          <p:cNvGrpSpPr/>
          <p:nvPr/>
        </p:nvGrpSpPr>
        <p:grpSpPr>
          <a:xfrm>
            <a:off x="824087" y="1295772"/>
            <a:ext cx="9468981" cy="4999831"/>
            <a:chOff x="535812" y="1260328"/>
            <a:chExt cx="9311604" cy="4843693"/>
          </a:xfrm>
        </p:grpSpPr>
        <p:sp>
          <p:nvSpPr>
            <p:cNvPr id="12" name="TextBox 11"/>
            <p:cNvSpPr txBox="1"/>
            <p:nvPr/>
          </p:nvSpPr>
          <p:spPr>
            <a:xfrm>
              <a:off x="2007941" y="3040656"/>
              <a:ext cx="7813839" cy="914400"/>
            </a:xfrm>
            <a:prstGeom prst="rect">
              <a:avLst/>
            </a:prstGeom>
            <a:solidFill>
              <a:schemeClr val="tx2">
                <a:lumMod val="20000"/>
                <a:lumOff val="80000"/>
              </a:schemeClr>
            </a:solidFill>
          </p:spPr>
          <p:txBody>
            <a:bodyPr wrap="square" rtlCol="0">
              <a:spAutoFit/>
            </a:bodyPr>
            <a:lstStyle/>
            <a:p>
              <a:endParaRPr lang="en-US" dirty="0"/>
            </a:p>
          </p:txBody>
        </p:sp>
        <p:sp>
          <p:nvSpPr>
            <p:cNvPr id="58" name="TextBox 57"/>
            <p:cNvSpPr txBox="1"/>
            <p:nvPr/>
          </p:nvSpPr>
          <p:spPr>
            <a:xfrm>
              <a:off x="2033577" y="4514924"/>
              <a:ext cx="7813839" cy="1554480"/>
            </a:xfrm>
            <a:prstGeom prst="rect">
              <a:avLst/>
            </a:prstGeom>
            <a:solidFill>
              <a:schemeClr val="tx2">
                <a:lumMod val="20000"/>
                <a:lumOff val="80000"/>
              </a:schemeClr>
            </a:solidFill>
          </p:spPr>
          <p:txBody>
            <a:bodyPr wrap="square" rtlCol="0">
              <a:spAutoFit/>
            </a:bodyPr>
            <a:lstStyle/>
            <a:p>
              <a:endParaRPr lang="en-US" dirty="0"/>
            </a:p>
          </p:txBody>
        </p:sp>
        <p:sp>
          <p:nvSpPr>
            <p:cNvPr id="32" name="AutoShape 48">
              <a:extLst>
                <a:ext uri="{FF2B5EF4-FFF2-40B4-BE49-F238E27FC236}">
                  <a16:creationId xmlns:a16="http://schemas.microsoft.com/office/drawing/2014/main" id="{1B8F015B-7531-412A-B312-F5BB2CE654EC}"/>
                </a:ext>
              </a:extLst>
            </p:cNvPr>
            <p:cNvSpPr>
              <a:spLocks noChangeArrowheads="1"/>
            </p:cNvSpPr>
            <p:nvPr/>
          </p:nvSpPr>
          <p:spPr bwMode="auto">
            <a:xfrm>
              <a:off x="2100928" y="3161186"/>
              <a:ext cx="3658188" cy="274320"/>
            </a:xfrm>
            <a:prstGeom prst="chevron">
              <a:avLst>
                <a:gd name="adj" fmla="val 27489"/>
              </a:avLst>
            </a:prstGeom>
            <a:solidFill>
              <a:schemeClr val="accent1"/>
            </a:solidFill>
            <a:ln w="28575" algn="ctr">
              <a:solidFill>
                <a:schemeClr val="tx1"/>
              </a:solidFill>
              <a:miter lim="800000"/>
              <a:headEnd/>
              <a:tailEnd/>
            </a:ln>
          </p:spPr>
          <p:txBody>
            <a:bodyPr lIns="45683" tIns="45683" rIns="45683" bIns="45683" anchor="ctr"/>
            <a:lstStyle/>
            <a:p>
              <a:pPr algn="ctr">
                <a:defRPr/>
              </a:pPr>
              <a:r>
                <a:rPr lang="en-US" sz="1000" kern="0" dirty="0" smtClean="0">
                  <a:solidFill>
                    <a:srgbClr val="FFFFFF"/>
                  </a:solidFill>
                </a:rPr>
                <a:t>Financial Data Business Requirements </a:t>
              </a:r>
              <a:br>
                <a:rPr lang="en-US" sz="1000" kern="0" dirty="0" smtClean="0">
                  <a:solidFill>
                    <a:srgbClr val="FFFFFF"/>
                  </a:solidFill>
                </a:rPr>
              </a:br>
              <a:r>
                <a:rPr lang="en-US" sz="1000" kern="0" dirty="0" smtClean="0">
                  <a:solidFill>
                    <a:srgbClr val="FFFFFF"/>
                  </a:solidFill>
                </a:rPr>
                <a:t>(Downstream Process Inventory Assessment)</a:t>
              </a:r>
              <a:endParaRPr lang="en-US" sz="1000" kern="0" dirty="0">
                <a:solidFill>
                  <a:srgbClr val="FFFFFF"/>
                </a:solidFill>
              </a:endParaRPr>
            </a:p>
          </p:txBody>
        </p:sp>
        <p:grpSp>
          <p:nvGrpSpPr>
            <p:cNvPr id="6" name="Group 5"/>
            <p:cNvGrpSpPr/>
            <p:nvPr/>
          </p:nvGrpSpPr>
          <p:grpSpPr>
            <a:xfrm>
              <a:off x="2003722" y="1260328"/>
              <a:ext cx="7836787" cy="4843693"/>
              <a:chOff x="345501" y="1313453"/>
              <a:chExt cx="7836787" cy="4964467"/>
            </a:xfrm>
          </p:grpSpPr>
          <p:sp>
            <p:nvSpPr>
              <p:cNvPr id="17" name="Rectangle 16">
                <a:extLst>
                  <a:ext uri="{FF2B5EF4-FFF2-40B4-BE49-F238E27FC236}">
                    <a16:creationId xmlns:a16="http://schemas.microsoft.com/office/drawing/2014/main" id="{11DCEE69-CC2A-40E8-BD43-653B968A44CE}"/>
                  </a:ext>
                </a:extLst>
              </p:cNvPr>
              <p:cNvSpPr/>
              <p:nvPr/>
            </p:nvSpPr>
            <p:spPr bwMode="gray">
              <a:xfrm>
                <a:off x="353522" y="1864921"/>
                <a:ext cx="7828766" cy="38215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2"/>
                  </a:solidFill>
                </a:endParaRPr>
              </a:p>
            </p:txBody>
          </p:sp>
          <p:cxnSp>
            <p:nvCxnSpPr>
              <p:cNvPr id="7" name="Straight Connector 6">
                <a:extLst>
                  <a:ext uri="{FF2B5EF4-FFF2-40B4-BE49-F238E27FC236}">
                    <a16:creationId xmlns:a16="http://schemas.microsoft.com/office/drawing/2014/main" id="{68373FFB-443D-4D6F-9453-94DAD743E52B}"/>
                  </a:ext>
                </a:extLst>
              </p:cNvPr>
              <p:cNvCxnSpPr/>
              <p:nvPr/>
            </p:nvCxnSpPr>
            <p:spPr>
              <a:xfrm>
                <a:off x="8174267" y="1399544"/>
                <a:ext cx="0" cy="4862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9AFD5E-F27A-4677-AD9E-65B06B4DF5A1}"/>
                  </a:ext>
                </a:extLst>
              </p:cNvPr>
              <p:cNvCxnSpPr/>
              <p:nvPr/>
            </p:nvCxnSpPr>
            <p:spPr>
              <a:xfrm>
                <a:off x="360428" y="1406228"/>
                <a:ext cx="0" cy="4862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B34CDC-DD75-4B6D-A63B-0AB473EDF600}"/>
                  </a:ext>
                </a:extLst>
              </p:cNvPr>
              <p:cNvCxnSpPr/>
              <p:nvPr/>
            </p:nvCxnSpPr>
            <p:spPr>
              <a:xfrm flipV="1">
                <a:off x="345501" y="6255415"/>
                <a:ext cx="7828766" cy="62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C14AF0-C4B7-4708-B744-2556FFBB86F1}"/>
                  </a:ext>
                </a:extLst>
              </p:cNvPr>
              <p:cNvCxnSpPr/>
              <p:nvPr/>
            </p:nvCxnSpPr>
            <p:spPr>
              <a:xfrm>
                <a:off x="4189568" y="1415753"/>
                <a:ext cx="0" cy="4862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931258D-34E6-429B-AA08-70A16CCB0502}"/>
                  </a:ext>
                </a:extLst>
              </p:cNvPr>
              <p:cNvSpPr txBox="1"/>
              <p:nvPr/>
            </p:nvSpPr>
            <p:spPr>
              <a:xfrm>
                <a:off x="575647" y="1933646"/>
                <a:ext cx="701456" cy="261610"/>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lang="en-US" sz="1100" b="1" dirty="0" smtClean="0">
                    <a:solidFill>
                      <a:schemeClr val="bg2"/>
                    </a:solidFill>
                    <a:cs typeface="Arial" pitchFamily="34" charset="0"/>
                  </a:rPr>
                  <a:t>April</a:t>
                </a:r>
                <a:endParaRPr lang="en-US" sz="1100" b="1" dirty="0">
                  <a:solidFill>
                    <a:schemeClr val="bg2"/>
                  </a:solidFill>
                  <a:cs typeface="Arial" pitchFamily="34" charset="0"/>
                </a:endParaRPr>
              </a:p>
            </p:txBody>
          </p:sp>
          <p:sp>
            <p:nvSpPr>
              <p:cNvPr id="34" name="TextBox 33">
                <a:extLst>
                  <a:ext uri="{FF2B5EF4-FFF2-40B4-BE49-F238E27FC236}">
                    <a16:creationId xmlns:a16="http://schemas.microsoft.com/office/drawing/2014/main" id="{A1D52394-E3C9-4A64-9744-EFE194D22D77}"/>
                  </a:ext>
                </a:extLst>
              </p:cNvPr>
              <p:cNvSpPr txBox="1"/>
              <p:nvPr/>
            </p:nvSpPr>
            <p:spPr>
              <a:xfrm>
                <a:off x="1859713" y="1933646"/>
                <a:ext cx="701456" cy="261610"/>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lang="en-US" sz="1100" b="1" dirty="0" smtClean="0">
                    <a:solidFill>
                      <a:schemeClr val="bg2"/>
                    </a:solidFill>
                    <a:cs typeface="Arial" pitchFamily="34" charset="0"/>
                  </a:rPr>
                  <a:t>May</a:t>
                </a:r>
                <a:endParaRPr lang="en-US" sz="1100" b="1" dirty="0">
                  <a:solidFill>
                    <a:schemeClr val="bg2"/>
                  </a:solidFill>
                  <a:cs typeface="Arial" pitchFamily="34" charset="0"/>
                </a:endParaRPr>
              </a:p>
            </p:txBody>
          </p:sp>
          <p:sp>
            <p:nvSpPr>
              <p:cNvPr id="35" name="TextBox 34">
                <a:extLst>
                  <a:ext uri="{FF2B5EF4-FFF2-40B4-BE49-F238E27FC236}">
                    <a16:creationId xmlns:a16="http://schemas.microsoft.com/office/drawing/2014/main" id="{217FC9AD-3687-4A76-835D-FEFFEA72C090}"/>
                  </a:ext>
                </a:extLst>
              </p:cNvPr>
              <p:cNvSpPr txBox="1"/>
              <p:nvPr/>
            </p:nvSpPr>
            <p:spPr>
              <a:xfrm>
                <a:off x="3143779" y="1933646"/>
                <a:ext cx="701456" cy="261610"/>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lang="en-US" sz="1100" b="1" dirty="0" smtClean="0">
                    <a:solidFill>
                      <a:schemeClr val="bg2"/>
                    </a:solidFill>
                    <a:cs typeface="Arial" pitchFamily="34" charset="0"/>
                  </a:rPr>
                  <a:t>June</a:t>
                </a:r>
                <a:endParaRPr lang="en-US" sz="1100" b="1" dirty="0">
                  <a:solidFill>
                    <a:schemeClr val="bg2"/>
                  </a:solidFill>
                  <a:cs typeface="Arial" pitchFamily="34" charset="0"/>
                </a:endParaRPr>
              </a:p>
            </p:txBody>
          </p:sp>
          <p:sp>
            <p:nvSpPr>
              <p:cNvPr id="36" name="TextBox 35">
                <a:extLst>
                  <a:ext uri="{FF2B5EF4-FFF2-40B4-BE49-F238E27FC236}">
                    <a16:creationId xmlns:a16="http://schemas.microsoft.com/office/drawing/2014/main" id="{FFC3BB17-A915-4B2D-A3C3-16E174B651D3}"/>
                  </a:ext>
                </a:extLst>
              </p:cNvPr>
              <p:cNvSpPr txBox="1"/>
              <p:nvPr/>
            </p:nvSpPr>
            <p:spPr>
              <a:xfrm>
                <a:off x="4518769" y="1939178"/>
                <a:ext cx="701456" cy="261610"/>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lang="en-US" sz="1100" b="1" dirty="0" smtClean="0">
                    <a:solidFill>
                      <a:schemeClr val="bg2"/>
                    </a:solidFill>
                    <a:cs typeface="Arial" pitchFamily="34" charset="0"/>
                  </a:rPr>
                  <a:t>July</a:t>
                </a:r>
                <a:endParaRPr lang="en-US" sz="1100" b="1" dirty="0">
                  <a:solidFill>
                    <a:schemeClr val="bg2"/>
                  </a:solidFill>
                  <a:cs typeface="Arial" pitchFamily="34" charset="0"/>
                </a:endParaRPr>
              </a:p>
            </p:txBody>
          </p:sp>
          <p:sp>
            <p:nvSpPr>
              <p:cNvPr id="37" name="TextBox 36">
                <a:extLst>
                  <a:ext uri="{FF2B5EF4-FFF2-40B4-BE49-F238E27FC236}">
                    <a16:creationId xmlns:a16="http://schemas.microsoft.com/office/drawing/2014/main" id="{D2020176-9118-4A52-8901-5D83DD8D2910}"/>
                  </a:ext>
                </a:extLst>
              </p:cNvPr>
              <p:cNvSpPr txBox="1"/>
              <p:nvPr/>
            </p:nvSpPr>
            <p:spPr>
              <a:xfrm>
                <a:off x="5828358" y="1939178"/>
                <a:ext cx="701456" cy="261610"/>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lang="en-US" sz="1100" b="1" dirty="0" smtClean="0">
                    <a:solidFill>
                      <a:schemeClr val="bg2"/>
                    </a:solidFill>
                    <a:cs typeface="Arial" pitchFamily="34" charset="0"/>
                  </a:rPr>
                  <a:t>August</a:t>
                </a:r>
                <a:endParaRPr lang="en-US" sz="1100" b="1" dirty="0">
                  <a:solidFill>
                    <a:schemeClr val="bg2"/>
                  </a:solidFill>
                  <a:cs typeface="Arial" pitchFamily="34" charset="0"/>
                </a:endParaRPr>
              </a:p>
            </p:txBody>
          </p:sp>
          <p:sp>
            <p:nvSpPr>
              <p:cNvPr id="38" name="TextBox 37">
                <a:extLst>
                  <a:ext uri="{FF2B5EF4-FFF2-40B4-BE49-F238E27FC236}">
                    <a16:creationId xmlns:a16="http://schemas.microsoft.com/office/drawing/2014/main" id="{6FEA4825-BBA3-4BE7-ABBA-8CC8E430C0FB}"/>
                  </a:ext>
                </a:extLst>
              </p:cNvPr>
              <p:cNvSpPr txBox="1"/>
              <p:nvPr/>
            </p:nvSpPr>
            <p:spPr>
              <a:xfrm>
                <a:off x="7137946" y="1939178"/>
                <a:ext cx="625667" cy="261610"/>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lang="en-US" sz="1100" b="1" dirty="0" smtClean="0">
                    <a:solidFill>
                      <a:schemeClr val="bg2"/>
                    </a:solidFill>
                    <a:cs typeface="Arial" pitchFamily="34" charset="0"/>
                  </a:rPr>
                  <a:t>Sept</a:t>
                </a:r>
                <a:endParaRPr lang="en-US" sz="1100" b="1" dirty="0">
                  <a:solidFill>
                    <a:schemeClr val="bg2"/>
                  </a:solidFill>
                  <a:cs typeface="Arial" pitchFamily="34" charset="0"/>
                </a:endParaRPr>
              </a:p>
            </p:txBody>
          </p:sp>
          <p:sp>
            <p:nvSpPr>
              <p:cNvPr id="13" name="TextBox 12">
                <a:extLst>
                  <a:ext uri="{FF2B5EF4-FFF2-40B4-BE49-F238E27FC236}">
                    <a16:creationId xmlns:a16="http://schemas.microsoft.com/office/drawing/2014/main" id="{C35037B0-CE90-45D1-95A8-ECD44F7438C9}"/>
                  </a:ext>
                </a:extLst>
              </p:cNvPr>
              <p:cNvSpPr txBox="1"/>
              <p:nvPr/>
            </p:nvSpPr>
            <p:spPr>
              <a:xfrm>
                <a:off x="5001468" y="1313453"/>
                <a:ext cx="2275175" cy="390591"/>
              </a:xfrm>
              <a:prstGeom prst="rect">
                <a:avLst/>
              </a:prstGeom>
              <a:noFill/>
            </p:spPr>
            <p:txBody>
              <a:bodyPr wrap="square" lIns="82014" tIns="41007" rIns="82014" bIns="41007" rtlCol="0" anchor="ctr">
                <a:spAutoFit/>
              </a:bodyPr>
              <a:lstStyle/>
              <a:p>
                <a:pPr algn="ctr" fontAlgn="base">
                  <a:spcBef>
                    <a:spcPct val="0"/>
                  </a:spcBef>
                  <a:spcAft>
                    <a:spcPct val="0"/>
                  </a:spcAft>
                </a:pPr>
                <a:r>
                  <a:rPr lang="en-US" sz="2000" dirty="0" smtClean="0"/>
                  <a:t>Q1</a:t>
                </a:r>
                <a:r>
                  <a:rPr lang="en-US" sz="1100" dirty="0" smtClean="0"/>
                  <a:t> </a:t>
                </a:r>
                <a:endParaRPr lang="en-US" sz="1100" dirty="0"/>
              </a:p>
            </p:txBody>
          </p:sp>
          <p:sp>
            <p:nvSpPr>
              <p:cNvPr id="54" name="TextBox 53">
                <a:extLst>
                  <a:ext uri="{FF2B5EF4-FFF2-40B4-BE49-F238E27FC236}">
                    <a16:creationId xmlns:a16="http://schemas.microsoft.com/office/drawing/2014/main" id="{9F178329-EE68-459A-B6D9-0CDDB5DBF228}"/>
                  </a:ext>
                </a:extLst>
              </p:cNvPr>
              <p:cNvSpPr txBox="1"/>
              <p:nvPr/>
            </p:nvSpPr>
            <p:spPr>
              <a:xfrm>
                <a:off x="1089518" y="1313453"/>
                <a:ext cx="2275175" cy="390591"/>
              </a:xfrm>
              <a:prstGeom prst="rect">
                <a:avLst/>
              </a:prstGeom>
              <a:noFill/>
            </p:spPr>
            <p:txBody>
              <a:bodyPr wrap="square" lIns="82014" tIns="41007" rIns="82014" bIns="41007" rtlCol="0" anchor="ctr">
                <a:spAutoFit/>
              </a:bodyPr>
              <a:lstStyle/>
              <a:p>
                <a:pPr algn="ctr"/>
                <a:r>
                  <a:rPr lang="en-US" sz="2000" dirty="0" smtClean="0"/>
                  <a:t>Q4</a:t>
                </a:r>
                <a:r>
                  <a:rPr lang="en-US" sz="2000" b="1" dirty="0" smtClean="0"/>
                  <a:t> </a:t>
                </a:r>
                <a:endParaRPr lang="en-US" sz="2000" b="1" dirty="0"/>
              </a:p>
            </p:txBody>
          </p:sp>
        </p:grpSp>
        <p:sp>
          <p:nvSpPr>
            <p:cNvPr id="59" name="AutoShape 48">
              <a:extLst>
                <a:ext uri="{FF2B5EF4-FFF2-40B4-BE49-F238E27FC236}">
                  <a16:creationId xmlns:a16="http://schemas.microsoft.com/office/drawing/2014/main" id="{1B8F015B-7531-412A-B312-F5BB2CE654EC}"/>
                </a:ext>
              </a:extLst>
            </p:cNvPr>
            <p:cNvSpPr>
              <a:spLocks noChangeArrowheads="1"/>
            </p:cNvSpPr>
            <p:nvPr/>
          </p:nvSpPr>
          <p:spPr bwMode="auto">
            <a:xfrm>
              <a:off x="6901580" y="3544879"/>
              <a:ext cx="2866740" cy="274320"/>
            </a:xfrm>
            <a:prstGeom prst="chevron">
              <a:avLst>
                <a:gd name="adj" fmla="val 27489"/>
              </a:avLst>
            </a:prstGeom>
            <a:solidFill>
              <a:schemeClr val="accent1"/>
            </a:solidFill>
            <a:ln w="28575" algn="ctr">
              <a:solidFill>
                <a:schemeClr val="tx1"/>
              </a:solidFill>
              <a:miter lim="800000"/>
              <a:headEnd/>
              <a:tailEnd/>
            </a:ln>
          </p:spPr>
          <p:txBody>
            <a:bodyPr lIns="45683" tIns="45683" rIns="45683" bIns="45683" anchor="ctr"/>
            <a:lstStyle/>
            <a:p>
              <a:pPr algn="ctr">
                <a:defRPr/>
              </a:pPr>
              <a:r>
                <a:rPr lang="en-US" sz="1000" kern="0" dirty="0" smtClean="0">
                  <a:solidFill>
                    <a:srgbClr val="FFFFFF"/>
                  </a:solidFill>
                </a:rPr>
                <a:t>BI &amp; Reporting </a:t>
              </a:r>
            </a:p>
            <a:p>
              <a:pPr algn="ctr">
                <a:defRPr/>
              </a:pPr>
              <a:r>
                <a:rPr lang="en-US" sz="1000" kern="0" dirty="0" smtClean="0">
                  <a:solidFill>
                    <a:srgbClr val="FFFFFF"/>
                  </a:solidFill>
                </a:rPr>
                <a:t>Design and Configuration</a:t>
              </a:r>
              <a:endParaRPr lang="en-US" sz="1000" kern="0" dirty="0">
                <a:solidFill>
                  <a:srgbClr val="FFFFFF"/>
                </a:solidFill>
              </a:endParaRPr>
            </a:p>
          </p:txBody>
        </p:sp>
        <p:sp>
          <p:nvSpPr>
            <p:cNvPr id="60" name="AutoShape 48">
              <a:extLst>
                <a:ext uri="{FF2B5EF4-FFF2-40B4-BE49-F238E27FC236}">
                  <a16:creationId xmlns:a16="http://schemas.microsoft.com/office/drawing/2014/main" id="{1B8F015B-7531-412A-B312-F5BB2CE654EC}"/>
                </a:ext>
              </a:extLst>
            </p:cNvPr>
            <p:cNvSpPr>
              <a:spLocks noChangeArrowheads="1"/>
            </p:cNvSpPr>
            <p:nvPr/>
          </p:nvSpPr>
          <p:spPr bwMode="auto">
            <a:xfrm>
              <a:off x="4626785" y="3553247"/>
              <a:ext cx="2243641" cy="274320"/>
            </a:xfrm>
            <a:prstGeom prst="chevron">
              <a:avLst>
                <a:gd name="adj" fmla="val 27489"/>
              </a:avLst>
            </a:prstGeom>
            <a:solidFill>
              <a:schemeClr val="accent1"/>
            </a:solidFill>
            <a:ln w="28575" algn="ctr">
              <a:solidFill>
                <a:schemeClr val="tx1"/>
              </a:solidFill>
              <a:miter lim="800000"/>
              <a:headEnd/>
              <a:tailEnd/>
            </a:ln>
          </p:spPr>
          <p:txBody>
            <a:bodyPr lIns="45683" tIns="45683" rIns="45683" bIns="45683" anchor="ctr"/>
            <a:lstStyle/>
            <a:p>
              <a:pPr algn="ctr">
                <a:defRPr/>
              </a:pPr>
              <a:r>
                <a:rPr lang="en-US" sz="1000" kern="0" dirty="0" smtClean="0">
                  <a:solidFill>
                    <a:srgbClr val="FFFFFF"/>
                  </a:solidFill>
                </a:rPr>
                <a:t>Design Lead/Entity BI requirements and reporting priority feedback</a:t>
              </a:r>
              <a:endParaRPr lang="en-US" sz="1000" kern="0" dirty="0">
                <a:solidFill>
                  <a:srgbClr val="FFFFFF"/>
                </a:solidFill>
              </a:endParaRPr>
            </a:p>
          </p:txBody>
        </p:sp>
        <p:sp>
          <p:nvSpPr>
            <p:cNvPr id="61" name="AutoShape 48">
              <a:extLst>
                <a:ext uri="{FF2B5EF4-FFF2-40B4-BE49-F238E27FC236}">
                  <a16:creationId xmlns:a16="http://schemas.microsoft.com/office/drawing/2014/main" id="{1B8F015B-7531-412A-B312-F5BB2CE654EC}"/>
                </a:ext>
              </a:extLst>
            </p:cNvPr>
            <p:cNvSpPr>
              <a:spLocks noChangeArrowheads="1"/>
            </p:cNvSpPr>
            <p:nvPr/>
          </p:nvSpPr>
          <p:spPr bwMode="auto">
            <a:xfrm>
              <a:off x="2433089" y="3556516"/>
              <a:ext cx="2162542" cy="274320"/>
            </a:xfrm>
            <a:prstGeom prst="chevron">
              <a:avLst>
                <a:gd name="adj" fmla="val 27489"/>
              </a:avLst>
            </a:prstGeom>
            <a:solidFill>
              <a:schemeClr val="accent1"/>
            </a:solidFill>
            <a:ln w="28575" algn="ctr">
              <a:solidFill>
                <a:schemeClr val="tx1"/>
              </a:solidFill>
              <a:miter lim="800000"/>
              <a:headEnd/>
              <a:tailEnd/>
            </a:ln>
          </p:spPr>
          <p:txBody>
            <a:bodyPr lIns="45683" tIns="45683" rIns="45683" bIns="45683" anchor="ctr"/>
            <a:lstStyle/>
            <a:p>
              <a:pPr algn="ctr">
                <a:defRPr/>
              </a:pPr>
              <a:r>
                <a:rPr lang="en-US" sz="1000" kern="0" dirty="0">
                  <a:solidFill>
                    <a:srgbClr val="FFFFFF"/>
                  </a:solidFill>
                </a:rPr>
                <a:t>FIS </a:t>
              </a:r>
              <a:r>
                <a:rPr lang="en-US" sz="1000" kern="0" dirty="0" smtClean="0">
                  <a:solidFill>
                    <a:srgbClr val="FFFFFF"/>
                  </a:solidFill>
                </a:rPr>
                <a:t>Reporting </a:t>
              </a:r>
              <a:r>
                <a:rPr lang="en-US" sz="1000" kern="0" dirty="0">
                  <a:solidFill>
                    <a:srgbClr val="FFFFFF"/>
                  </a:solidFill>
                </a:rPr>
                <a:t>and </a:t>
              </a:r>
              <a:r>
                <a:rPr lang="en-US" sz="1000" kern="0" dirty="0" smtClean="0">
                  <a:solidFill>
                    <a:srgbClr val="FFFFFF"/>
                  </a:solidFill>
                </a:rPr>
                <a:t>Analytics Strategy Governance Review/Approval </a:t>
              </a:r>
              <a:endParaRPr lang="en-US" sz="1000" kern="0" dirty="0">
                <a:solidFill>
                  <a:srgbClr val="FFFFFF"/>
                </a:solidFill>
              </a:endParaRPr>
            </a:p>
          </p:txBody>
        </p:sp>
        <p:sp>
          <p:nvSpPr>
            <p:cNvPr id="64" name="AutoShape 48">
              <a:extLst>
                <a:ext uri="{FF2B5EF4-FFF2-40B4-BE49-F238E27FC236}">
                  <a16:creationId xmlns:a16="http://schemas.microsoft.com/office/drawing/2014/main" id="{1B8F015B-7531-412A-B312-F5BB2CE654EC}"/>
                </a:ext>
              </a:extLst>
            </p:cNvPr>
            <p:cNvSpPr>
              <a:spLocks noChangeArrowheads="1"/>
            </p:cNvSpPr>
            <p:nvPr/>
          </p:nvSpPr>
          <p:spPr bwMode="auto">
            <a:xfrm>
              <a:off x="3860570" y="4096598"/>
              <a:ext cx="3383280" cy="274320"/>
            </a:xfrm>
            <a:prstGeom prst="chevron">
              <a:avLst>
                <a:gd name="adj" fmla="val 27489"/>
              </a:avLst>
            </a:prstGeom>
            <a:solidFill>
              <a:srgbClr val="FF5050"/>
            </a:solidFill>
            <a:ln w="28575" algn="ctr">
              <a:solidFill>
                <a:srgbClr val="FF5050"/>
              </a:solidFill>
              <a:miter lim="800000"/>
              <a:headEnd/>
              <a:tailEnd/>
            </a:ln>
          </p:spPr>
          <p:txBody>
            <a:bodyPr lIns="45683" tIns="45683" rIns="45683" bIns="45683" anchor="ctr"/>
            <a:lstStyle/>
            <a:p>
              <a:pPr algn="ctr">
                <a:defRPr/>
              </a:pPr>
              <a:r>
                <a:rPr lang="en-US" sz="1000" kern="0" dirty="0" smtClean="0">
                  <a:solidFill>
                    <a:srgbClr val="FFFFFF"/>
                  </a:solidFill>
                </a:rPr>
                <a:t>Future State Process Design and Configuration </a:t>
              </a:r>
              <a:endParaRPr lang="en-US" sz="1000" kern="0" dirty="0">
                <a:solidFill>
                  <a:srgbClr val="FFFFFF"/>
                </a:solidFill>
              </a:endParaRPr>
            </a:p>
          </p:txBody>
        </p:sp>
        <p:sp>
          <p:nvSpPr>
            <p:cNvPr id="65" name="AutoShape 48">
              <a:extLst>
                <a:ext uri="{FF2B5EF4-FFF2-40B4-BE49-F238E27FC236}">
                  <a16:creationId xmlns:a16="http://schemas.microsoft.com/office/drawing/2014/main" id="{1B8F015B-7531-412A-B312-F5BB2CE654EC}"/>
                </a:ext>
              </a:extLst>
            </p:cNvPr>
            <p:cNvSpPr>
              <a:spLocks noChangeArrowheads="1"/>
            </p:cNvSpPr>
            <p:nvPr/>
          </p:nvSpPr>
          <p:spPr bwMode="auto">
            <a:xfrm>
              <a:off x="2086274" y="4096598"/>
              <a:ext cx="1745103" cy="274320"/>
            </a:xfrm>
            <a:prstGeom prst="chevron">
              <a:avLst>
                <a:gd name="adj" fmla="val 27489"/>
              </a:avLst>
            </a:prstGeom>
            <a:solidFill>
              <a:srgbClr val="FF5050"/>
            </a:solidFill>
            <a:ln w="28575" algn="ctr">
              <a:solidFill>
                <a:srgbClr val="FF5050"/>
              </a:solidFill>
              <a:miter lim="800000"/>
              <a:headEnd/>
              <a:tailEnd/>
            </a:ln>
          </p:spPr>
          <p:txBody>
            <a:bodyPr lIns="45683" tIns="45683" rIns="45683" bIns="45683" anchor="ctr"/>
            <a:lstStyle/>
            <a:p>
              <a:pPr algn="ctr">
                <a:defRPr/>
              </a:pPr>
              <a:r>
                <a:rPr lang="en-US" sz="1000" kern="0" dirty="0" smtClean="0">
                  <a:solidFill>
                    <a:srgbClr val="FFFFFF"/>
                  </a:solidFill>
                </a:rPr>
                <a:t>Design Lead Oracle </a:t>
              </a:r>
              <a:br>
                <a:rPr lang="en-US" sz="1000" kern="0" dirty="0" smtClean="0">
                  <a:solidFill>
                    <a:srgbClr val="FFFFFF"/>
                  </a:solidFill>
                </a:rPr>
              </a:br>
              <a:r>
                <a:rPr lang="en-US" sz="1000" kern="0" dirty="0" smtClean="0">
                  <a:solidFill>
                    <a:srgbClr val="FFFFFF"/>
                  </a:solidFill>
                </a:rPr>
                <a:t>Training and Certification </a:t>
              </a:r>
              <a:endParaRPr lang="en-US" sz="1000" kern="0" dirty="0">
                <a:solidFill>
                  <a:srgbClr val="FFFFFF"/>
                </a:solidFill>
              </a:endParaRPr>
            </a:p>
          </p:txBody>
        </p:sp>
        <p:sp>
          <p:nvSpPr>
            <p:cNvPr id="66" name="AutoShape 48">
              <a:extLst>
                <a:ext uri="{FF2B5EF4-FFF2-40B4-BE49-F238E27FC236}">
                  <a16:creationId xmlns:a16="http://schemas.microsoft.com/office/drawing/2014/main" id="{1B8F015B-7531-412A-B312-F5BB2CE654EC}"/>
                </a:ext>
              </a:extLst>
            </p:cNvPr>
            <p:cNvSpPr>
              <a:spLocks noChangeArrowheads="1"/>
            </p:cNvSpPr>
            <p:nvPr/>
          </p:nvSpPr>
          <p:spPr bwMode="auto">
            <a:xfrm>
              <a:off x="7263570" y="4096598"/>
              <a:ext cx="2504750" cy="274320"/>
            </a:xfrm>
            <a:prstGeom prst="chevron">
              <a:avLst>
                <a:gd name="adj" fmla="val 27489"/>
              </a:avLst>
            </a:prstGeom>
            <a:solidFill>
              <a:srgbClr val="FF5050"/>
            </a:solidFill>
            <a:ln w="28575" algn="ctr">
              <a:solidFill>
                <a:srgbClr val="FF5050"/>
              </a:solidFill>
              <a:miter lim="800000"/>
              <a:headEnd/>
              <a:tailEnd/>
            </a:ln>
          </p:spPr>
          <p:txBody>
            <a:bodyPr lIns="45683" tIns="45683" rIns="45683" bIns="45683" anchor="ctr"/>
            <a:lstStyle/>
            <a:p>
              <a:pPr algn="ctr"/>
              <a:r>
                <a:rPr lang="en-US" sz="1000" kern="0" dirty="0" smtClean="0">
                  <a:solidFill>
                    <a:srgbClr val="FFFFFF"/>
                  </a:solidFill>
                </a:rPr>
                <a:t>Conversion and Functional Testing</a:t>
              </a:r>
              <a:endParaRPr lang="en-US" sz="1000" kern="0" dirty="0">
                <a:solidFill>
                  <a:srgbClr val="FFFFFF"/>
                </a:solidFill>
              </a:endParaRPr>
            </a:p>
          </p:txBody>
        </p:sp>
        <p:sp>
          <p:nvSpPr>
            <p:cNvPr id="57" name="Rectangle 56"/>
            <p:cNvSpPr/>
            <p:nvPr/>
          </p:nvSpPr>
          <p:spPr>
            <a:xfrm>
              <a:off x="718892" y="3974377"/>
              <a:ext cx="1272439" cy="523220"/>
            </a:xfrm>
            <a:prstGeom prst="rect">
              <a:avLst/>
            </a:prstGeom>
          </p:spPr>
          <p:txBody>
            <a:bodyPr wrap="square">
              <a:spAutoFit/>
            </a:bodyPr>
            <a:lstStyle/>
            <a:p>
              <a:pPr algn="ctr" fontAlgn="t"/>
              <a:r>
                <a:rPr lang="en-US" sz="1400" dirty="0" smtClean="0">
                  <a:solidFill>
                    <a:schemeClr val="accent3">
                      <a:lumMod val="50000"/>
                    </a:schemeClr>
                  </a:solidFill>
                </a:rPr>
                <a:t>Design and Configuration</a:t>
              </a:r>
              <a:endParaRPr lang="en-US" sz="1400" dirty="0">
                <a:solidFill>
                  <a:schemeClr val="accent3">
                    <a:lumMod val="50000"/>
                  </a:schemeClr>
                </a:solidFill>
              </a:endParaRPr>
            </a:p>
          </p:txBody>
        </p:sp>
        <p:sp>
          <p:nvSpPr>
            <p:cNvPr id="68" name="Rectangle 67"/>
            <p:cNvSpPr/>
            <p:nvPr/>
          </p:nvSpPr>
          <p:spPr>
            <a:xfrm>
              <a:off x="535812" y="5063778"/>
              <a:ext cx="1464108" cy="523220"/>
            </a:xfrm>
            <a:prstGeom prst="rect">
              <a:avLst/>
            </a:prstGeom>
          </p:spPr>
          <p:txBody>
            <a:bodyPr wrap="square">
              <a:spAutoFit/>
            </a:bodyPr>
            <a:lstStyle/>
            <a:p>
              <a:pPr algn="ctr" fontAlgn="t"/>
              <a:r>
                <a:rPr lang="en-US" sz="1400" dirty="0" smtClean="0">
                  <a:solidFill>
                    <a:schemeClr val="accent3">
                      <a:lumMod val="50000"/>
                    </a:schemeClr>
                  </a:solidFill>
                </a:rPr>
                <a:t>Technical Implementation</a:t>
              </a:r>
              <a:endParaRPr lang="en-US" sz="1400" dirty="0">
                <a:solidFill>
                  <a:schemeClr val="accent3">
                    <a:lumMod val="50000"/>
                  </a:schemeClr>
                </a:solidFill>
              </a:endParaRPr>
            </a:p>
          </p:txBody>
        </p:sp>
        <p:sp>
          <p:nvSpPr>
            <p:cNvPr id="69" name="Rectangle 68"/>
            <p:cNvSpPr/>
            <p:nvPr/>
          </p:nvSpPr>
          <p:spPr>
            <a:xfrm>
              <a:off x="560652" y="2305567"/>
              <a:ext cx="1464108" cy="523220"/>
            </a:xfrm>
            <a:prstGeom prst="rect">
              <a:avLst/>
            </a:prstGeom>
          </p:spPr>
          <p:txBody>
            <a:bodyPr wrap="square">
              <a:spAutoFit/>
            </a:bodyPr>
            <a:lstStyle/>
            <a:p>
              <a:pPr algn="ctr" fontAlgn="t"/>
              <a:r>
                <a:rPr lang="en-US" sz="1400" dirty="0" smtClean="0">
                  <a:solidFill>
                    <a:schemeClr val="accent3">
                      <a:lumMod val="50000"/>
                    </a:schemeClr>
                  </a:solidFill>
                </a:rPr>
                <a:t>Common Chart of Accounts</a:t>
              </a:r>
              <a:endParaRPr lang="en-US" sz="1400" dirty="0">
                <a:solidFill>
                  <a:schemeClr val="accent3">
                    <a:lumMod val="50000"/>
                  </a:schemeClr>
                </a:solidFill>
              </a:endParaRPr>
            </a:p>
          </p:txBody>
        </p:sp>
        <p:sp>
          <p:nvSpPr>
            <p:cNvPr id="70" name="Rectangle 69"/>
            <p:cNvSpPr/>
            <p:nvPr/>
          </p:nvSpPr>
          <p:spPr>
            <a:xfrm>
              <a:off x="550147" y="3150550"/>
              <a:ext cx="1464108" cy="523220"/>
            </a:xfrm>
            <a:prstGeom prst="rect">
              <a:avLst/>
            </a:prstGeom>
          </p:spPr>
          <p:txBody>
            <a:bodyPr wrap="square">
              <a:spAutoFit/>
            </a:bodyPr>
            <a:lstStyle/>
            <a:p>
              <a:pPr algn="ctr" fontAlgn="t"/>
              <a:r>
                <a:rPr lang="en-US" sz="1400" dirty="0" smtClean="0">
                  <a:solidFill>
                    <a:schemeClr val="accent3">
                      <a:lumMod val="50000"/>
                    </a:schemeClr>
                  </a:solidFill>
                </a:rPr>
                <a:t>Analytics and Reporting</a:t>
              </a:r>
              <a:endParaRPr lang="en-US" sz="1400" dirty="0">
                <a:solidFill>
                  <a:schemeClr val="accent3">
                    <a:lumMod val="50000"/>
                  </a:schemeClr>
                </a:solidFill>
              </a:endParaRPr>
            </a:p>
          </p:txBody>
        </p:sp>
        <p:sp>
          <p:nvSpPr>
            <p:cNvPr id="71" name="AutoShape 48">
              <a:extLst>
                <a:ext uri="{FF2B5EF4-FFF2-40B4-BE49-F238E27FC236}">
                  <a16:creationId xmlns:a16="http://schemas.microsoft.com/office/drawing/2014/main" id="{1B8F015B-7531-412A-B312-F5BB2CE654EC}"/>
                </a:ext>
              </a:extLst>
            </p:cNvPr>
            <p:cNvSpPr>
              <a:spLocks noChangeArrowheads="1"/>
            </p:cNvSpPr>
            <p:nvPr/>
          </p:nvSpPr>
          <p:spPr bwMode="auto">
            <a:xfrm>
              <a:off x="2093197" y="2294158"/>
              <a:ext cx="2708803" cy="274320"/>
            </a:xfrm>
            <a:prstGeom prst="chevron">
              <a:avLst>
                <a:gd name="adj" fmla="val 27489"/>
              </a:avLst>
            </a:prstGeom>
            <a:solidFill>
              <a:srgbClr val="92D050"/>
            </a:solidFill>
            <a:ln w="28575" algn="ctr">
              <a:solidFill>
                <a:srgbClr val="92D050"/>
              </a:solidFill>
              <a:miter lim="800000"/>
              <a:headEnd/>
              <a:tailEnd/>
            </a:ln>
          </p:spPr>
          <p:txBody>
            <a:bodyPr lIns="45683" tIns="45683" rIns="45683" bIns="45683" anchor="ctr"/>
            <a:lstStyle/>
            <a:p>
              <a:pPr algn="ctr">
                <a:defRPr/>
              </a:pPr>
              <a:r>
                <a:rPr lang="en-US" sz="1000" kern="0" dirty="0">
                  <a:solidFill>
                    <a:srgbClr val="FFFFFF"/>
                  </a:solidFill>
                </a:rPr>
                <a:t>C</a:t>
              </a:r>
              <a:r>
                <a:rPr lang="en-US" sz="1000" kern="0" dirty="0" smtClean="0">
                  <a:solidFill>
                    <a:srgbClr val="FFFFFF"/>
                  </a:solidFill>
                </a:rPr>
                <a:t>CoA </a:t>
              </a:r>
              <a:r>
                <a:rPr lang="en-US" sz="1000" kern="0" dirty="0">
                  <a:solidFill>
                    <a:srgbClr val="FFFFFF"/>
                  </a:solidFill>
                </a:rPr>
                <a:t>C</a:t>
              </a:r>
              <a:r>
                <a:rPr lang="en-US" sz="1000" kern="0" dirty="0" smtClean="0">
                  <a:solidFill>
                    <a:srgbClr val="FFFFFF"/>
                  </a:solidFill>
                </a:rPr>
                <a:t>onversion Strategy</a:t>
              </a:r>
              <a:endParaRPr lang="en-US" sz="1000" kern="0" dirty="0">
                <a:solidFill>
                  <a:srgbClr val="FFFFFF"/>
                </a:solidFill>
              </a:endParaRPr>
            </a:p>
          </p:txBody>
        </p:sp>
        <p:sp>
          <p:nvSpPr>
            <p:cNvPr id="72" name="AutoShape 48">
              <a:extLst>
                <a:ext uri="{FF2B5EF4-FFF2-40B4-BE49-F238E27FC236}">
                  <a16:creationId xmlns:a16="http://schemas.microsoft.com/office/drawing/2014/main" id="{1B8F015B-7531-412A-B312-F5BB2CE654EC}"/>
                </a:ext>
              </a:extLst>
            </p:cNvPr>
            <p:cNvSpPr>
              <a:spLocks noChangeArrowheads="1"/>
            </p:cNvSpPr>
            <p:nvPr/>
          </p:nvSpPr>
          <p:spPr bwMode="auto">
            <a:xfrm>
              <a:off x="5630779" y="2644919"/>
              <a:ext cx="4137541" cy="274320"/>
            </a:xfrm>
            <a:prstGeom prst="chevron">
              <a:avLst>
                <a:gd name="adj" fmla="val 27489"/>
              </a:avLst>
            </a:prstGeom>
            <a:solidFill>
              <a:srgbClr val="92D050"/>
            </a:solidFill>
            <a:ln w="28575" algn="ctr">
              <a:solidFill>
                <a:srgbClr val="92D050"/>
              </a:solidFill>
              <a:miter lim="800000"/>
              <a:headEnd/>
              <a:tailEnd/>
            </a:ln>
          </p:spPr>
          <p:txBody>
            <a:bodyPr lIns="45683" tIns="45683" rIns="45683" bIns="45683" anchor="ctr"/>
            <a:lstStyle/>
            <a:p>
              <a:pPr algn="ctr">
                <a:defRPr/>
              </a:pPr>
              <a:r>
                <a:rPr lang="en-US" sz="1000" kern="0" dirty="0" smtClean="0">
                  <a:solidFill>
                    <a:srgbClr val="FFFFFF"/>
                  </a:solidFill>
                </a:rPr>
                <a:t>Alignment with Business Process in OFC </a:t>
              </a:r>
              <a:endParaRPr lang="en-US" sz="1000" kern="0" dirty="0">
                <a:solidFill>
                  <a:srgbClr val="FFFFFF"/>
                </a:solidFill>
              </a:endParaRPr>
            </a:p>
          </p:txBody>
        </p:sp>
        <p:sp>
          <p:nvSpPr>
            <p:cNvPr id="74" name="AutoShape 48">
              <a:extLst>
                <a:ext uri="{FF2B5EF4-FFF2-40B4-BE49-F238E27FC236}">
                  <a16:creationId xmlns:a16="http://schemas.microsoft.com/office/drawing/2014/main" id="{1B8F015B-7531-412A-B312-F5BB2CE654EC}"/>
                </a:ext>
              </a:extLst>
            </p:cNvPr>
            <p:cNvSpPr>
              <a:spLocks noChangeArrowheads="1"/>
            </p:cNvSpPr>
            <p:nvPr/>
          </p:nvSpPr>
          <p:spPr bwMode="auto">
            <a:xfrm>
              <a:off x="4868526" y="2293415"/>
              <a:ext cx="2767516" cy="274320"/>
            </a:xfrm>
            <a:prstGeom prst="chevron">
              <a:avLst>
                <a:gd name="adj" fmla="val 27489"/>
              </a:avLst>
            </a:prstGeom>
            <a:solidFill>
              <a:srgbClr val="92D050"/>
            </a:solidFill>
            <a:ln w="28575" algn="ctr">
              <a:solidFill>
                <a:srgbClr val="92D050"/>
              </a:solidFill>
              <a:miter lim="800000"/>
              <a:headEnd/>
              <a:tailEnd/>
            </a:ln>
          </p:spPr>
          <p:txBody>
            <a:bodyPr lIns="45683" tIns="45683" rIns="45683" bIns="45683" anchor="ctr"/>
            <a:lstStyle/>
            <a:p>
              <a:pPr algn="ctr">
                <a:defRPr/>
              </a:pPr>
              <a:r>
                <a:rPr lang="en-US" sz="1000" kern="0" dirty="0" smtClean="0">
                  <a:solidFill>
                    <a:srgbClr val="FFFFFF"/>
                  </a:solidFill>
                </a:rPr>
                <a:t>Chart of Accounts Mapping</a:t>
              </a:r>
              <a:endParaRPr lang="en-US" sz="1000" kern="0" dirty="0">
                <a:solidFill>
                  <a:srgbClr val="FFFFFF"/>
                </a:solidFill>
              </a:endParaRPr>
            </a:p>
          </p:txBody>
        </p:sp>
        <p:cxnSp>
          <p:nvCxnSpPr>
            <p:cNvPr id="77" name="Straight Connector 76"/>
            <p:cNvCxnSpPr/>
            <p:nvPr/>
          </p:nvCxnSpPr>
          <p:spPr>
            <a:xfrm flipH="1">
              <a:off x="3570360" y="1732547"/>
              <a:ext cx="1" cy="429768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52" name="5-Point Star 174">
              <a:extLst>
                <a:ext uri="{FF2B5EF4-FFF2-40B4-BE49-F238E27FC236}">
                  <a16:creationId xmlns:a16="http://schemas.microsoft.com/office/drawing/2014/main" id="{E922F6D0-D9A4-49FC-9333-12F0B944D27C}"/>
                </a:ext>
              </a:extLst>
            </p:cNvPr>
            <p:cNvSpPr/>
            <p:nvPr/>
          </p:nvSpPr>
          <p:spPr bwMode="gray">
            <a:xfrm>
              <a:off x="3384839" y="1725089"/>
              <a:ext cx="365760" cy="365760"/>
            </a:xfrm>
            <a:prstGeom prst="star5">
              <a:avLst/>
            </a:prstGeom>
            <a:solidFill>
              <a:srgbClr val="FFFF00"/>
            </a:solidFill>
            <a:ln w="28575" cap="rnd" algn="ctr">
              <a:solidFill>
                <a:schemeClr val="tx1"/>
              </a:solidFill>
              <a:miter lim="800000"/>
              <a:headEnd/>
              <a:tailEnd/>
            </a:ln>
          </p:spPr>
          <p:txBody>
            <a:bodyPr lIns="182880" anchor="ctr" anchorCtr="1"/>
            <a:lstStyle/>
            <a:p>
              <a:pPr algn="ctr" eaLnBrk="0" hangingPunct="0">
                <a:lnSpc>
                  <a:spcPct val="106000"/>
                </a:lnSpc>
                <a:defRPr/>
              </a:pPr>
              <a:endParaRPr lang="en-US" sz="1100" b="1" dirty="0">
                <a:solidFill>
                  <a:schemeClr val="bg2"/>
                </a:solidFill>
              </a:endParaRPr>
            </a:p>
          </p:txBody>
        </p:sp>
        <p:sp>
          <p:nvSpPr>
            <p:cNvPr id="82" name="AutoShape 48">
              <a:extLst>
                <a:ext uri="{FF2B5EF4-FFF2-40B4-BE49-F238E27FC236}">
                  <a16:creationId xmlns:a16="http://schemas.microsoft.com/office/drawing/2014/main" id="{1B8F015B-7531-412A-B312-F5BB2CE654EC}"/>
                </a:ext>
              </a:extLst>
            </p:cNvPr>
            <p:cNvSpPr>
              <a:spLocks noChangeArrowheads="1"/>
            </p:cNvSpPr>
            <p:nvPr/>
          </p:nvSpPr>
          <p:spPr bwMode="auto">
            <a:xfrm>
              <a:off x="2097163" y="4609279"/>
              <a:ext cx="1734213" cy="274320"/>
            </a:xfrm>
            <a:prstGeom prst="chevron">
              <a:avLst>
                <a:gd name="adj" fmla="val 27489"/>
              </a:avLst>
            </a:prstGeom>
            <a:solidFill>
              <a:schemeClr val="accent3">
                <a:lumMod val="75000"/>
              </a:schemeClr>
            </a:solidFill>
            <a:ln w="28575" algn="ctr">
              <a:solidFill>
                <a:schemeClr val="accent3">
                  <a:lumMod val="75000"/>
                </a:schemeClr>
              </a:solidFill>
              <a:miter lim="800000"/>
              <a:headEnd/>
              <a:tailEnd/>
            </a:ln>
          </p:spPr>
          <p:txBody>
            <a:bodyPr lIns="45683" tIns="45683" rIns="45683" bIns="45683" anchor="ctr"/>
            <a:lstStyle/>
            <a:p>
              <a:pPr algn="ctr"/>
              <a:r>
                <a:rPr lang="en-US" sz="1000" kern="0" dirty="0" smtClean="0">
                  <a:solidFill>
                    <a:srgbClr val="FFFFFF"/>
                  </a:solidFill>
                </a:rPr>
                <a:t>Data Conversion Strategy</a:t>
              </a:r>
              <a:endParaRPr lang="en-US" sz="1000" kern="0" dirty="0">
                <a:solidFill>
                  <a:srgbClr val="FFFFFF"/>
                </a:solidFill>
              </a:endParaRPr>
            </a:p>
          </p:txBody>
        </p:sp>
        <p:sp>
          <p:nvSpPr>
            <p:cNvPr id="83" name="AutoShape 48">
              <a:extLst>
                <a:ext uri="{FF2B5EF4-FFF2-40B4-BE49-F238E27FC236}">
                  <a16:creationId xmlns:a16="http://schemas.microsoft.com/office/drawing/2014/main" id="{1B8F015B-7531-412A-B312-F5BB2CE654EC}"/>
                </a:ext>
              </a:extLst>
            </p:cNvPr>
            <p:cNvSpPr>
              <a:spLocks noChangeArrowheads="1"/>
            </p:cNvSpPr>
            <p:nvPr/>
          </p:nvSpPr>
          <p:spPr bwMode="auto">
            <a:xfrm>
              <a:off x="3874694" y="4609279"/>
              <a:ext cx="3761348" cy="274320"/>
            </a:xfrm>
            <a:prstGeom prst="chevron">
              <a:avLst>
                <a:gd name="adj" fmla="val 27489"/>
              </a:avLst>
            </a:prstGeom>
            <a:solidFill>
              <a:schemeClr val="accent3">
                <a:lumMod val="75000"/>
              </a:schemeClr>
            </a:solidFill>
            <a:ln w="28575" algn="ctr">
              <a:solidFill>
                <a:schemeClr val="accent3">
                  <a:lumMod val="75000"/>
                </a:schemeClr>
              </a:solidFill>
              <a:miter lim="800000"/>
              <a:headEnd/>
              <a:tailEnd/>
            </a:ln>
          </p:spPr>
          <p:txBody>
            <a:bodyPr lIns="45683" tIns="45683" rIns="45683" bIns="45683" anchor="ctr"/>
            <a:lstStyle/>
            <a:p>
              <a:pPr algn="ctr">
                <a:defRPr/>
              </a:pPr>
              <a:r>
                <a:rPr lang="en-US" sz="1000" kern="0" dirty="0" smtClean="0">
                  <a:solidFill>
                    <a:srgbClr val="FFFFFF"/>
                  </a:solidFill>
                </a:rPr>
                <a:t>Data Conversion </a:t>
              </a:r>
              <a:endParaRPr lang="en-US" sz="1000" kern="0" dirty="0">
                <a:solidFill>
                  <a:srgbClr val="FFFFFF"/>
                </a:solidFill>
              </a:endParaRPr>
            </a:p>
          </p:txBody>
        </p:sp>
        <p:sp>
          <p:nvSpPr>
            <p:cNvPr id="84" name="AutoShape 48">
              <a:extLst>
                <a:ext uri="{FF2B5EF4-FFF2-40B4-BE49-F238E27FC236}">
                  <a16:creationId xmlns:a16="http://schemas.microsoft.com/office/drawing/2014/main" id="{1B8F015B-7531-412A-B312-F5BB2CE654EC}"/>
                </a:ext>
              </a:extLst>
            </p:cNvPr>
            <p:cNvSpPr>
              <a:spLocks noChangeArrowheads="1"/>
            </p:cNvSpPr>
            <p:nvPr/>
          </p:nvSpPr>
          <p:spPr bwMode="auto">
            <a:xfrm>
              <a:off x="3874694" y="4978246"/>
              <a:ext cx="3511923" cy="274320"/>
            </a:xfrm>
            <a:prstGeom prst="chevron">
              <a:avLst>
                <a:gd name="adj" fmla="val 27489"/>
              </a:avLst>
            </a:prstGeom>
            <a:solidFill>
              <a:schemeClr val="accent3">
                <a:lumMod val="75000"/>
              </a:schemeClr>
            </a:solidFill>
            <a:ln w="28575" algn="ctr">
              <a:solidFill>
                <a:schemeClr val="accent3">
                  <a:lumMod val="75000"/>
                </a:schemeClr>
              </a:solidFill>
              <a:miter lim="800000"/>
              <a:headEnd/>
              <a:tailEnd/>
            </a:ln>
          </p:spPr>
          <p:txBody>
            <a:bodyPr lIns="45683" tIns="45683" rIns="45683" bIns="45683" anchor="ctr"/>
            <a:lstStyle/>
            <a:p>
              <a:pPr algn="ctr">
                <a:defRPr/>
              </a:pPr>
              <a:r>
                <a:rPr lang="en-US" sz="1000" kern="0" dirty="0" smtClean="0">
                  <a:solidFill>
                    <a:srgbClr val="FFFFFF"/>
                  </a:solidFill>
                </a:rPr>
                <a:t>Configuration </a:t>
              </a:r>
              <a:endParaRPr lang="en-US" sz="1000" kern="0" dirty="0">
                <a:solidFill>
                  <a:srgbClr val="FFFFFF"/>
                </a:solidFill>
              </a:endParaRPr>
            </a:p>
          </p:txBody>
        </p:sp>
        <p:sp>
          <p:nvSpPr>
            <p:cNvPr id="85" name="AutoShape 48">
              <a:extLst>
                <a:ext uri="{FF2B5EF4-FFF2-40B4-BE49-F238E27FC236}">
                  <a16:creationId xmlns:a16="http://schemas.microsoft.com/office/drawing/2014/main" id="{1B8F015B-7531-412A-B312-F5BB2CE654EC}"/>
                </a:ext>
              </a:extLst>
            </p:cNvPr>
            <p:cNvSpPr>
              <a:spLocks noChangeArrowheads="1"/>
            </p:cNvSpPr>
            <p:nvPr/>
          </p:nvSpPr>
          <p:spPr bwMode="auto">
            <a:xfrm>
              <a:off x="2097164" y="4982659"/>
              <a:ext cx="1762604" cy="274320"/>
            </a:xfrm>
            <a:prstGeom prst="chevron">
              <a:avLst>
                <a:gd name="adj" fmla="val 27489"/>
              </a:avLst>
            </a:prstGeom>
            <a:solidFill>
              <a:schemeClr val="accent3">
                <a:lumMod val="75000"/>
              </a:schemeClr>
            </a:solidFill>
            <a:ln w="28575" algn="ctr">
              <a:solidFill>
                <a:schemeClr val="accent3">
                  <a:lumMod val="75000"/>
                </a:schemeClr>
              </a:solidFill>
              <a:miter lim="800000"/>
              <a:headEnd/>
              <a:tailEnd/>
            </a:ln>
          </p:spPr>
          <p:txBody>
            <a:bodyPr lIns="45683" tIns="45683" rIns="45683" bIns="45683" anchor="ctr"/>
            <a:lstStyle/>
            <a:p>
              <a:pPr algn="ctr">
                <a:defRPr/>
              </a:pPr>
              <a:r>
                <a:rPr lang="en-US" sz="1000" kern="0" dirty="0" smtClean="0">
                  <a:solidFill>
                    <a:srgbClr val="FFFFFF"/>
                  </a:solidFill>
                </a:rPr>
                <a:t>Environment Strategy </a:t>
              </a:r>
              <a:endParaRPr lang="en-US" sz="1000" kern="0" dirty="0">
                <a:solidFill>
                  <a:srgbClr val="FFFFFF"/>
                </a:solidFill>
              </a:endParaRPr>
            </a:p>
          </p:txBody>
        </p:sp>
        <p:sp>
          <p:nvSpPr>
            <p:cNvPr id="86" name="AutoShape 48">
              <a:extLst>
                <a:ext uri="{FF2B5EF4-FFF2-40B4-BE49-F238E27FC236}">
                  <a16:creationId xmlns:a16="http://schemas.microsoft.com/office/drawing/2014/main" id="{1B8F015B-7531-412A-B312-F5BB2CE654EC}"/>
                </a:ext>
              </a:extLst>
            </p:cNvPr>
            <p:cNvSpPr>
              <a:spLocks noChangeArrowheads="1"/>
            </p:cNvSpPr>
            <p:nvPr/>
          </p:nvSpPr>
          <p:spPr bwMode="auto">
            <a:xfrm>
              <a:off x="2100928" y="5347856"/>
              <a:ext cx="7667392" cy="274320"/>
            </a:xfrm>
            <a:prstGeom prst="chevron">
              <a:avLst>
                <a:gd name="adj" fmla="val 27489"/>
              </a:avLst>
            </a:prstGeom>
            <a:solidFill>
              <a:schemeClr val="accent3">
                <a:lumMod val="75000"/>
              </a:schemeClr>
            </a:solidFill>
            <a:ln w="28575" algn="ctr">
              <a:solidFill>
                <a:schemeClr val="accent3">
                  <a:lumMod val="75000"/>
                </a:schemeClr>
              </a:solidFill>
              <a:miter lim="800000"/>
              <a:headEnd/>
              <a:tailEnd/>
            </a:ln>
          </p:spPr>
          <p:txBody>
            <a:bodyPr lIns="45683" tIns="45683" rIns="45683" bIns="45683" anchor="ctr"/>
            <a:lstStyle/>
            <a:p>
              <a:pPr algn="ctr">
                <a:defRPr/>
              </a:pPr>
              <a:r>
                <a:rPr lang="en-US" sz="1000" kern="0" dirty="0" smtClean="0">
                  <a:solidFill>
                    <a:srgbClr val="FFFFFF"/>
                  </a:solidFill>
                </a:rPr>
                <a:t>Data Use Inventory, Stakeholder Business Objective, Remediation and Integrations  </a:t>
              </a:r>
              <a:endParaRPr lang="en-US" sz="1000" kern="0" dirty="0">
                <a:solidFill>
                  <a:srgbClr val="FFFFFF"/>
                </a:solidFill>
              </a:endParaRPr>
            </a:p>
          </p:txBody>
        </p:sp>
        <p:sp>
          <p:nvSpPr>
            <p:cNvPr id="87" name="AutoShape 48">
              <a:extLst>
                <a:ext uri="{FF2B5EF4-FFF2-40B4-BE49-F238E27FC236}">
                  <a16:creationId xmlns:a16="http://schemas.microsoft.com/office/drawing/2014/main" id="{1B8F015B-7531-412A-B312-F5BB2CE654EC}"/>
                </a:ext>
              </a:extLst>
            </p:cNvPr>
            <p:cNvSpPr>
              <a:spLocks noChangeArrowheads="1"/>
            </p:cNvSpPr>
            <p:nvPr/>
          </p:nvSpPr>
          <p:spPr bwMode="auto">
            <a:xfrm>
              <a:off x="3868514" y="5728327"/>
              <a:ext cx="5899805" cy="274320"/>
            </a:xfrm>
            <a:prstGeom prst="chevron">
              <a:avLst>
                <a:gd name="adj" fmla="val 27489"/>
              </a:avLst>
            </a:prstGeom>
            <a:solidFill>
              <a:schemeClr val="accent3">
                <a:lumMod val="75000"/>
              </a:schemeClr>
            </a:solidFill>
            <a:ln w="28575" algn="ctr">
              <a:solidFill>
                <a:schemeClr val="accent3">
                  <a:lumMod val="75000"/>
                </a:schemeClr>
              </a:solidFill>
              <a:miter lim="800000"/>
              <a:headEnd/>
              <a:tailEnd/>
            </a:ln>
          </p:spPr>
          <p:txBody>
            <a:bodyPr lIns="45683" tIns="45683" rIns="45683" bIns="45683" anchor="ctr"/>
            <a:lstStyle/>
            <a:p>
              <a:pPr algn="ctr">
                <a:defRPr/>
              </a:pPr>
              <a:r>
                <a:rPr lang="en-US" sz="1000" kern="0" dirty="0" smtClean="0">
                  <a:solidFill>
                    <a:srgbClr val="FFFFFF"/>
                  </a:solidFill>
                </a:rPr>
                <a:t>Quality Assurance: Data Conversion, Integration, and Functional Testing </a:t>
              </a:r>
              <a:endParaRPr lang="en-US" sz="1000" kern="0" dirty="0">
                <a:solidFill>
                  <a:srgbClr val="FFFFFF"/>
                </a:solidFill>
              </a:endParaRPr>
            </a:p>
          </p:txBody>
        </p:sp>
      </p:grpSp>
    </p:spTree>
    <p:extLst>
      <p:ext uri="{BB962C8B-B14F-4D97-AF65-F5344CB8AC3E}">
        <p14:creationId xmlns:p14="http://schemas.microsoft.com/office/powerpoint/2010/main" val="3378222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D9FE-0719-429E-A8CF-3BF9356EB236}"/>
              </a:ext>
            </a:extLst>
          </p:cNvPr>
          <p:cNvSpPr>
            <a:spLocks noGrp="1"/>
          </p:cNvSpPr>
          <p:nvPr>
            <p:ph type="title"/>
          </p:nvPr>
        </p:nvSpPr>
        <p:spPr>
          <a:xfrm>
            <a:off x="562264" y="246769"/>
            <a:ext cx="10576791" cy="462729"/>
          </a:xfrm>
        </p:spPr>
        <p:txBody>
          <a:bodyPr/>
          <a:lstStyle/>
          <a:p>
            <a:r>
              <a:rPr lang="en-US" sz="2400" dirty="0"/>
              <a:t>UCSD Oracle Cloud – Process Design Workshop Schedule – Week </a:t>
            </a:r>
            <a:r>
              <a:rPr lang="en-US" sz="2400" dirty="0" smtClean="0"/>
              <a:t>1 </a:t>
            </a:r>
            <a:r>
              <a:rPr lang="en-US" sz="1200" dirty="0" smtClean="0">
                <a:solidFill>
                  <a:srgbClr val="FF5050"/>
                </a:solidFill>
              </a:rPr>
              <a:t>(</a:t>
            </a:r>
            <a:r>
              <a:rPr lang="en-US" sz="1200" i="1" dirty="0" smtClean="0">
                <a:solidFill>
                  <a:srgbClr val="FF5050"/>
                </a:solidFill>
              </a:rPr>
              <a:t>will continue for 8 weeks through July</a:t>
            </a:r>
            <a:r>
              <a:rPr lang="en-US" sz="1200" dirty="0" smtClean="0">
                <a:solidFill>
                  <a:srgbClr val="FF5050"/>
                </a:solidFill>
              </a:rPr>
              <a:t>)</a:t>
            </a:r>
            <a:endParaRPr lang="en-US" sz="1200" dirty="0">
              <a:solidFill>
                <a:srgbClr val="FF5050"/>
              </a:solidFill>
            </a:endParaRPr>
          </a:p>
        </p:txBody>
      </p:sp>
      <p:graphicFrame>
        <p:nvGraphicFramePr>
          <p:cNvPr id="3" name="Table 2">
            <a:extLst>
              <a:ext uri="{FF2B5EF4-FFF2-40B4-BE49-F238E27FC236}">
                <a16:creationId xmlns:a16="http://schemas.microsoft.com/office/drawing/2014/main" id="{1EF4E247-3F2B-46AF-A496-16A0359E9773}"/>
              </a:ext>
            </a:extLst>
          </p:cNvPr>
          <p:cNvGraphicFramePr>
            <a:graphicFrameLocks noGrp="1"/>
          </p:cNvGraphicFramePr>
          <p:nvPr>
            <p:extLst/>
          </p:nvPr>
        </p:nvGraphicFramePr>
        <p:xfrm>
          <a:off x="514612" y="838358"/>
          <a:ext cx="11162775" cy="5347307"/>
        </p:xfrm>
        <a:graphic>
          <a:graphicData uri="http://schemas.openxmlformats.org/drawingml/2006/table">
            <a:tbl>
              <a:tblPr firstRow="1" bandRow="1" bandCol="1"/>
              <a:tblGrid>
                <a:gridCol w="889188">
                  <a:extLst>
                    <a:ext uri="{9D8B030D-6E8A-4147-A177-3AD203B41FA5}">
                      <a16:colId xmlns:a16="http://schemas.microsoft.com/office/drawing/2014/main" val="20000"/>
                    </a:ext>
                  </a:extLst>
                </a:gridCol>
                <a:gridCol w="2243579">
                  <a:extLst>
                    <a:ext uri="{9D8B030D-6E8A-4147-A177-3AD203B41FA5}">
                      <a16:colId xmlns:a16="http://schemas.microsoft.com/office/drawing/2014/main" val="20001"/>
                    </a:ext>
                  </a:extLst>
                </a:gridCol>
                <a:gridCol w="2309567">
                  <a:extLst>
                    <a:ext uri="{9D8B030D-6E8A-4147-A177-3AD203B41FA5}">
                      <a16:colId xmlns:a16="http://schemas.microsoft.com/office/drawing/2014/main" val="20002"/>
                    </a:ext>
                  </a:extLst>
                </a:gridCol>
                <a:gridCol w="2403835">
                  <a:extLst>
                    <a:ext uri="{9D8B030D-6E8A-4147-A177-3AD203B41FA5}">
                      <a16:colId xmlns:a16="http://schemas.microsoft.com/office/drawing/2014/main" val="20003"/>
                    </a:ext>
                  </a:extLst>
                </a:gridCol>
                <a:gridCol w="2373927">
                  <a:extLst>
                    <a:ext uri="{9D8B030D-6E8A-4147-A177-3AD203B41FA5}">
                      <a16:colId xmlns:a16="http://schemas.microsoft.com/office/drawing/2014/main" val="20004"/>
                    </a:ext>
                  </a:extLst>
                </a:gridCol>
                <a:gridCol w="942679">
                  <a:extLst>
                    <a:ext uri="{9D8B030D-6E8A-4147-A177-3AD203B41FA5}">
                      <a16:colId xmlns:a16="http://schemas.microsoft.com/office/drawing/2014/main" val="20005"/>
                    </a:ext>
                  </a:extLst>
                </a:gridCol>
              </a:tblGrid>
              <a:tr h="34411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endParaRPr lang="en-US" sz="1600" dirty="0">
                        <a:solidFill>
                          <a:schemeClr val="bg1"/>
                        </a:solidFill>
                      </a:endParaRPr>
                    </a:p>
                  </a:txBody>
                  <a:tcPr>
                    <a:lnL w="12700" cap="flat" cmpd="sng" algn="ctr">
                      <a:solidFill>
                        <a:srgbClr val="00A1DE"/>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600" dirty="0">
                          <a:solidFill>
                            <a:schemeClr val="bg1"/>
                          </a:solidFill>
                        </a:rPr>
                        <a:t>May 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600" dirty="0">
                          <a:solidFill>
                            <a:schemeClr val="bg1"/>
                          </a:solidFill>
                        </a:rPr>
                        <a:t>May 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600" dirty="0">
                          <a:solidFill>
                            <a:schemeClr val="bg1"/>
                          </a:solidFill>
                        </a:rPr>
                        <a:t>May 8</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600" dirty="0">
                          <a:solidFill>
                            <a:schemeClr val="bg1"/>
                          </a:solidFill>
                        </a:rPr>
                        <a:t>May 9</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600" dirty="0">
                          <a:solidFill>
                            <a:schemeClr val="bg1"/>
                          </a:solidFill>
                        </a:rPr>
                        <a:t>May 10</a:t>
                      </a:r>
                    </a:p>
                  </a:txBody>
                  <a:tcPr>
                    <a:lnL w="12700" cap="flat" cmpd="sng" algn="ctr">
                      <a:solidFill>
                        <a:sysClr val="window" lastClr="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0"/>
                  </a:ext>
                </a:extLst>
              </a:tr>
              <a:tr h="3441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dirty="0">
                          <a:solidFill>
                            <a:schemeClr val="bg1"/>
                          </a:solidFill>
                        </a:rPr>
                        <a:t>Time</a:t>
                      </a:r>
                    </a:p>
                  </a:txBody>
                  <a:tcPr>
                    <a:lnL w="12700" cap="flat" cmpd="sng" algn="ctr">
                      <a:solidFill>
                        <a:srgbClr val="00A1DE"/>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chemeClr val="accent4">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600" b="1" dirty="0">
                          <a:solidFill>
                            <a:schemeClr val="bg1"/>
                          </a:solidFill>
                        </a:rPr>
                        <a:t>Monday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chemeClr val="accent4">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600" b="1" dirty="0">
                          <a:solidFill>
                            <a:schemeClr val="bg1"/>
                          </a:solidFill>
                        </a:rPr>
                        <a:t>Tuesday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chemeClr val="accent4">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600" b="1" dirty="0">
                          <a:solidFill>
                            <a:schemeClr val="bg1"/>
                          </a:solidFill>
                        </a:rPr>
                        <a:t>Wednesday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chemeClr val="accent4">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600" b="1" dirty="0">
                          <a:solidFill>
                            <a:schemeClr val="bg1"/>
                          </a:solidFill>
                        </a:rPr>
                        <a:t>Thursday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chemeClr val="accent4">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600" b="1" dirty="0">
                          <a:solidFill>
                            <a:schemeClr val="bg1"/>
                          </a:solidFill>
                        </a:rPr>
                        <a:t>Friday</a:t>
                      </a:r>
                    </a:p>
                  </a:txBody>
                  <a:tcPr>
                    <a:lnL w="12700" cap="flat" cmpd="sng" algn="ctr">
                      <a:solidFill>
                        <a:sysClr val="window" lastClr="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1"/>
                  </a:ext>
                </a:extLst>
              </a:tr>
              <a:tr h="5233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200" dirty="0"/>
                        <a:t>08:00</a:t>
                      </a:r>
                      <a:r>
                        <a:rPr lang="en-US" sz="1200" baseline="0" dirty="0"/>
                        <a:t>am </a:t>
                      </a:r>
                      <a:r>
                        <a:rPr lang="en-US" sz="1200" dirty="0"/>
                        <a:t>– 09:00am </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9525" cap="flat" cmpd="sng" algn="ctr">
                      <a:solidFill>
                        <a:srgbClr val="4F81BD">
                          <a:shade val="95000"/>
                          <a:satMod val="105000"/>
                        </a:srgbClr>
                      </a:solidFill>
                      <a:prstDash val="soli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9525" cap="flat" cmpd="sng" algn="ctr">
                      <a:solidFill>
                        <a:srgbClr val="4F81BD">
                          <a:shade val="95000"/>
                          <a:satMod val="105000"/>
                        </a:srgbClr>
                      </a:solidFill>
                      <a:prstDash val="soli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9525" cap="flat" cmpd="sng" algn="ctr">
                      <a:solidFill>
                        <a:srgbClr val="4F81BD">
                          <a:shade val="95000"/>
                          <a:satMod val="105000"/>
                        </a:srgbClr>
                      </a:solidFill>
                      <a:prstDash val="soli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9525" cap="flat" cmpd="sng" algn="ctr">
                      <a:solidFill>
                        <a:srgbClr val="4F81BD">
                          <a:shade val="95000"/>
                          <a:satMod val="105000"/>
                        </a:srgbClr>
                      </a:solidFill>
                      <a:prstDash val="soli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9525" cap="flat" cmpd="sng" algn="ctr">
                      <a:solidFill>
                        <a:srgbClr val="4F81BD">
                          <a:shade val="95000"/>
                          <a:satMod val="105000"/>
                        </a:srgbClr>
                      </a:solidFill>
                      <a:prstDash val="soli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9525" cap="flat" cmpd="sng" algn="ctr">
                      <a:solidFill>
                        <a:srgbClr val="4F81BD">
                          <a:shade val="95000"/>
                          <a:satMod val="105000"/>
                        </a:srgbClr>
                      </a:solidFill>
                      <a:prstDash val="soli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33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200" dirty="0"/>
                        <a:t>09:00am – 10:00am</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33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200" dirty="0"/>
                        <a:t>10:00am</a:t>
                      </a:r>
                      <a:r>
                        <a:rPr lang="en-US" sz="1200" baseline="0" dirty="0"/>
                        <a:t> – 11:00am</a:t>
                      </a:r>
                      <a:endParaRPr lang="en-US" sz="12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33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200" dirty="0"/>
                        <a:t>11:00am – 12:00pm</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723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200" dirty="0"/>
                        <a:t>12:00pm – 01:00pm</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600" dirty="0"/>
                        <a:t>Lunch</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600" dirty="0"/>
                        <a:t>Lunch</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600" dirty="0"/>
                        <a:t>Lunch</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600" dirty="0"/>
                        <a:t>Lunch</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600" dirty="0"/>
                        <a:t>Lunch</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233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200" dirty="0"/>
                        <a:t>01:00pm –</a:t>
                      </a:r>
                      <a:r>
                        <a:rPr lang="en-US" sz="1200" baseline="0" dirty="0"/>
                        <a:t> 02:00pm</a:t>
                      </a:r>
                      <a:endParaRPr lang="en-US" sz="12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233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200" dirty="0"/>
                        <a:t>02:00pm – 03:00pm</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233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200" dirty="0"/>
                        <a:t>03:00pm – 04:00pm</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233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200" dirty="0"/>
                        <a:t>04:00pm – 05:00pm</a:t>
                      </a:r>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000" dirty="0"/>
                    </a:p>
                  </a:txBody>
                  <a:tcP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25" name="Rectangle 24">
            <a:extLst>
              <a:ext uri="{FF2B5EF4-FFF2-40B4-BE49-F238E27FC236}">
                <a16:creationId xmlns:a16="http://schemas.microsoft.com/office/drawing/2014/main" id="{E823D133-8461-41BC-A325-0C0B601D8448}"/>
              </a:ext>
            </a:extLst>
          </p:cNvPr>
          <p:cNvSpPr/>
          <p:nvPr/>
        </p:nvSpPr>
        <p:spPr>
          <a:xfrm>
            <a:off x="1606473" y="2806776"/>
            <a:ext cx="1827986" cy="7552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Design Kick-off with Project Team</a:t>
            </a:r>
          </a:p>
        </p:txBody>
      </p:sp>
      <p:sp>
        <p:nvSpPr>
          <p:cNvPr id="37" name="Rectangle 36">
            <a:extLst>
              <a:ext uri="{FF2B5EF4-FFF2-40B4-BE49-F238E27FC236}">
                <a16:creationId xmlns:a16="http://schemas.microsoft.com/office/drawing/2014/main" id="{C3AF648F-5276-41EC-980C-EBAED36841D7}"/>
              </a:ext>
            </a:extLst>
          </p:cNvPr>
          <p:cNvSpPr/>
          <p:nvPr/>
        </p:nvSpPr>
        <p:spPr>
          <a:xfrm>
            <a:off x="1606473" y="4108496"/>
            <a:ext cx="1827986" cy="186138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Walk Thru Current Design for Future state COA, LE, Enterprise Structure</a:t>
            </a:r>
          </a:p>
          <a:p>
            <a:pPr algn="ctr"/>
            <a:r>
              <a:rPr lang="en-US" sz="1200" i="1" dirty="0"/>
              <a:t>(Manage Ledgers)</a:t>
            </a:r>
            <a:r>
              <a:rPr lang="en-US" sz="1200" dirty="0"/>
              <a:t>  </a:t>
            </a:r>
          </a:p>
        </p:txBody>
      </p:sp>
      <p:sp>
        <p:nvSpPr>
          <p:cNvPr id="39" name="Rectangle 38">
            <a:extLst>
              <a:ext uri="{FF2B5EF4-FFF2-40B4-BE49-F238E27FC236}">
                <a16:creationId xmlns:a16="http://schemas.microsoft.com/office/drawing/2014/main" id="{AB40EC64-CD90-4030-9548-4DBEF2333799}"/>
              </a:ext>
            </a:extLst>
          </p:cNvPr>
          <p:cNvSpPr/>
          <p:nvPr/>
        </p:nvSpPr>
        <p:spPr>
          <a:xfrm>
            <a:off x="3788118" y="2048721"/>
            <a:ext cx="2034721" cy="101341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Walk thru future state application architecture </a:t>
            </a:r>
          </a:p>
        </p:txBody>
      </p:sp>
      <p:sp>
        <p:nvSpPr>
          <p:cNvPr id="44" name="Rectangle 43">
            <a:extLst>
              <a:ext uri="{FF2B5EF4-FFF2-40B4-BE49-F238E27FC236}">
                <a16:creationId xmlns:a16="http://schemas.microsoft.com/office/drawing/2014/main" id="{4EB5024F-9165-4FBD-A146-87D6E8E4BAD0}"/>
              </a:ext>
            </a:extLst>
          </p:cNvPr>
          <p:cNvSpPr/>
          <p:nvPr/>
        </p:nvSpPr>
        <p:spPr>
          <a:xfrm>
            <a:off x="3793319" y="3078608"/>
            <a:ext cx="1019870" cy="505943"/>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t>GL – Manage Journal Process</a:t>
            </a:r>
          </a:p>
          <a:p>
            <a:endParaRPr lang="en-US" sz="1000" dirty="0"/>
          </a:p>
        </p:txBody>
      </p:sp>
      <p:sp>
        <p:nvSpPr>
          <p:cNvPr id="45" name="Rectangle 44">
            <a:extLst>
              <a:ext uri="{FF2B5EF4-FFF2-40B4-BE49-F238E27FC236}">
                <a16:creationId xmlns:a16="http://schemas.microsoft.com/office/drawing/2014/main" id="{7C5354FC-FD4A-4045-8688-4250AA0537DB}"/>
              </a:ext>
            </a:extLst>
          </p:cNvPr>
          <p:cNvSpPr/>
          <p:nvPr/>
        </p:nvSpPr>
        <p:spPr>
          <a:xfrm>
            <a:off x="3788118" y="4961068"/>
            <a:ext cx="1019870" cy="109830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t>GL – Manage Mass Allocations </a:t>
            </a:r>
          </a:p>
          <a:p>
            <a:endParaRPr lang="en-US" sz="1200" dirty="0"/>
          </a:p>
        </p:txBody>
      </p:sp>
      <p:sp>
        <p:nvSpPr>
          <p:cNvPr id="46" name="Rectangle 45">
            <a:extLst>
              <a:ext uri="{FF2B5EF4-FFF2-40B4-BE49-F238E27FC236}">
                <a16:creationId xmlns:a16="http://schemas.microsoft.com/office/drawing/2014/main" id="{E1D0F8B2-3C5A-40B5-B11E-89612C8702BB}"/>
              </a:ext>
            </a:extLst>
          </p:cNvPr>
          <p:cNvSpPr/>
          <p:nvPr/>
        </p:nvSpPr>
        <p:spPr>
          <a:xfrm>
            <a:off x="6046855" y="1800013"/>
            <a:ext cx="1101622" cy="179144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t>GL – Manage Financial Consolidations</a:t>
            </a:r>
          </a:p>
          <a:p>
            <a:endParaRPr lang="en-US" sz="1200" dirty="0"/>
          </a:p>
        </p:txBody>
      </p:sp>
      <p:sp>
        <p:nvSpPr>
          <p:cNvPr id="27" name="Rectangle 26">
            <a:extLst>
              <a:ext uri="{FF2B5EF4-FFF2-40B4-BE49-F238E27FC236}">
                <a16:creationId xmlns:a16="http://schemas.microsoft.com/office/drawing/2014/main" id="{7CE7103F-BD99-4C4C-9768-5B58CBDE2BAE}"/>
              </a:ext>
            </a:extLst>
          </p:cNvPr>
          <p:cNvSpPr/>
          <p:nvPr/>
        </p:nvSpPr>
        <p:spPr>
          <a:xfrm>
            <a:off x="3793319" y="4183396"/>
            <a:ext cx="1019870" cy="71833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t>GL – Manage Journal Process</a:t>
            </a:r>
          </a:p>
          <a:p>
            <a:endParaRPr lang="en-US" sz="1050" dirty="0"/>
          </a:p>
        </p:txBody>
      </p:sp>
      <p:sp>
        <p:nvSpPr>
          <p:cNvPr id="28" name="Rectangle 27">
            <a:extLst>
              <a:ext uri="{FF2B5EF4-FFF2-40B4-BE49-F238E27FC236}">
                <a16:creationId xmlns:a16="http://schemas.microsoft.com/office/drawing/2014/main" id="{6E9E9490-00EB-4B4F-91B2-4FC3BD86BE4C}"/>
              </a:ext>
            </a:extLst>
          </p:cNvPr>
          <p:cNvSpPr/>
          <p:nvPr/>
        </p:nvSpPr>
        <p:spPr>
          <a:xfrm>
            <a:off x="6046854" y="4183396"/>
            <a:ext cx="1165869" cy="1213508"/>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t>Procurement – Overview of P2P Process</a:t>
            </a:r>
          </a:p>
        </p:txBody>
      </p:sp>
      <p:sp>
        <p:nvSpPr>
          <p:cNvPr id="31" name="Rectangle 30">
            <a:extLst>
              <a:ext uri="{FF2B5EF4-FFF2-40B4-BE49-F238E27FC236}">
                <a16:creationId xmlns:a16="http://schemas.microsoft.com/office/drawing/2014/main" id="{363CA1F6-732C-40FE-92DA-8B7732C5919A}"/>
              </a:ext>
            </a:extLst>
          </p:cNvPr>
          <p:cNvSpPr/>
          <p:nvPr/>
        </p:nvSpPr>
        <p:spPr>
          <a:xfrm>
            <a:off x="8435235" y="1800013"/>
            <a:ext cx="1101622" cy="1316086"/>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t>GL – Manage Budgetary Control &amp; Encumbrance</a:t>
            </a:r>
          </a:p>
          <a:p>
            <a:endParaRPr lang="en-US" sz="1200" dirty="0"/>
          </a:p>
        </p:txBody>
      </p:sp>
      <p:grpSp>
        <p:nvGrpSpPr>
          <p:cNvPr id="32" name="Group 31">
            <a:extLst>
              <a:ext uri="{FF2B5EF4-FFF2-40B4-BE49-F238E27FC236}">
                <a16:creationId xmlns:a16="http://schemas.microsoft.com/office/drawing/2014/main" id="{A4C87B93-7CAE-4C41-B1C9-D5CBFC8F5280}"/>
              </a:ext>
            </a:extLst>
          </p:cNvPr>
          <p:cNvGrpSpPr/>
          <p:nvPr/>
        </p:nvGrpSpPr>
        <p:grpSpPr>
          <a:xfrm>
            <a:off x="3289801" y="6324722"/>
            <a:ext cx="8266545" cy="463428"/>
            <a:chOff x="3289801" y="6324722"/>
            <a:chExt cx="8266545" cy="463428"/>
          </a:xfrm>
        </p:grpSpPr>
        <p:grpSp>
          <p:nvGrpSpPr>
            <p:cNvPr id="36" name="Group 35">
              <a:extLst>
                <a:ext uri="{FF2B5EF4-FFF2-40B4-BE49-F238E27FC236}">
                  <a16:creationId xmlns:a16="http://schemas.microsoft.com/office/drawing/2014/main" id="{FCDF1E19-7A02-4F2B-9900-939432013524}"/>
                </a:ext>
              </a:extLst>
            </p:cNvPr>
            <p:cNvGrpSpPr/>
            <p:nvPr/>
          </p:nvGrpSpPr>
          <p:grpSpPr>
            <a:xfrm>
              <a:off x="3289801" y="6324722"/>
              <a:ext cx="8266545" cy="463428"/>
              <a:chOff x="441698" y="6211165"/>
              <a:chExt cx="3219600" cy="402283"/>
            </a:xfrm>
          </p:grpSpPr>
          <p:sp>
            <p:nvSpPr>
              <p:cNvPr id="62" name="Rectangle 61">
                <a:extLst>
                  <a:ext uri="{FF2B5EF4-FFF2-40B4-BE49-F238E27FC236}">
                    <a16:creationId xmlns:a16="http://schemas.microsoft.com/office/drawing/2014/main" id="{B85E196B-F491-447A-8435-B1D4EF77CC8C}"/>
                  </a:ext>
                </a:extLst>
              </p:cNvPr>
              <p:cNvSpPr/>
              <p:nvPr/>
            </p:nvSpPr>
            <p:spPr>
              <a:xfrm>
                <a:off x="1445542" y="6295349"/>
                <a:ext cx="239232" cy="233916"/>
              </a:xfrm>
              <a:prstGeom prst="rect">
                <a:avLst/>
              </a:prstGeom>
              <a:solidFill>
                <a:srgbClr val="00A1D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3" name="Rectangle 62">
                <a:extLst>
                  <a:ext uri="{FF2B5EF4-FFF2-40B4-BE49-F238E27FC236}">
                    <a16:creationId xmlns:a16="http://schemas.microsoft.com/office/drawing/2014/main" id="{026FC610-C353-4226-801C-19B6658B56DD}"/>
                  </a:ext>
                </a:extLst>
              </p:cNvPr>
              <p:cNvSpPr/>
              <p:nvPr/>
            </p:nvSpPr>
            <p:spPr>
              <a:xfrm>
                <a:off x="2946660" y="6286380"/>
                <a:ext cx="239232" cy="233916"/>
              </a:xfrm>
              <a:prstGeom prst="rect">
                <a:avLst/>
              </a:prstGeom>
              <a:solidFill>
                <a:schemeClr val="accent3">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542DF44C-3B34-4D97-A359-F0E114715488}"/>
                  </a:ext>
                </a:extLst>
              </p:cNvPr>
              <p:cNvSpPr txBox="1"/>
              <p:nvPr/>
            </p:nvSpPr>
            <p:spPr>
              <a:xfrm>
                <a:off x="1684518" y="6285635"/>
                <a:ext cx="228439" cy="2404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RTR </a:t>
                </a:r>
              </a:p>
            </p:txBody>
          </p:sp>
          <p:sp>
            <p:nvSpPr>
              <p:cNvPr id="65" name="TextBox 64">
                <a:extLst>
                  <a:ext uri="{FF2B5EF4-FFF2-40B4-BE49-F238E27FC236}">
                    <a16:creationId xmlns:a16="http://schemas.microsoft.com/office/drawing/2014/main" id="{2A675A32-51EC-4D0D-82BA-6623F1E9BD34}"/>
                  </a:ext>
                </a:extLst>
              </p:cNvPr>
              <p:cNvSpPr txBox="1"/>
              <p:nvPr/>
            </p:nvSpPr>
            <p:spPr>
              <a:xfrm>
                <a:off x="3254091" y="6276142"/>
                <a:ext cx="293411" cy="2404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Holiday</a:t>
                </a:r>
              </a:p>
            </p:txBody>
          </p:sp>
          <p:sp>
            <p:nvSpPr>
              <p:cNvPr id="66" name="Rectangle 65">
                <a:extLst>
                  <a:ext uri="{FF2B5EF4-FFF2-40B4-BE49-F238E27FC236}">
                    <a16:creationId xmlns:a16="http://schemas.microsoft.com/office/drawing/2014/main" id="{073081BE-DDD7-4C5C-84E1-BEED511D74D7}"/>
                  </a:ext>
                </a:extLst>
              </p:cNvPr>
              <p:cNvSpPr/>
              <p:nvPr/>
            </p:nvSpPr>
            <p:spPr>
              <a:xfrm>
                <a:off x="441698" y="6211165"/>
                <a:ext cx="3219600" cy="402283"/>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41" name="Rectangle 40">
              <a:extLst>
                <a:ext uri="{FF2B5EF4-FFF2-40B4-BE49-F238E27FC236}">
                  <a16:creationId xmlns:a16="http://schemas.microsoft.com/office/drawing/2014/main" id="{12411D4B-28C5-4C41-801A-1DCEE389787F}"/>
                </a:ext>
              </a:extLst>
            </p:cNvPr>
            <p:cNvSpPr/>
            <p:nvPr/>
          </p:nvSpPr>
          <p:spPr>
            <a:xfrm>
              <a:off x="4816597" y="6403339"/>
              <a:ext cx="639247" cy="269470"/>
            </a:xfrm>
            <a:prstGeom prst="rect">
              <a:avLst/>
            </a:prstGeom>
            <a:solidFill>
              <a:srgbClr val="43B02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68DDDFC2-8ED5-495A-A7E8-DEE00FAB47FB}"/>
                </a:ext>
              </a:extLst>
            </p:cNvPr>
            <p:cNvSpPr txBox="1"/>
            <p:nvPr/>
          </p:nvSpPr>
          <p:spPr>
            <a:xfrm>
              <a:off x="5395222" y="6399575"/>
              <a:ext cx="67345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PTP</a:t>
              </a:r>
            </a:p>
          </p:txBody>
        </p:sp>
        <p:sp>
          <p:nvSpPr>
            <p:cNvPr id="43" name="Rectangle 42">
              <a:extLst>
                <a:ext uri="{FF2B5EF4-FFF2-40B4-BE49-F238E27FC236}">
                  <a16:creationId xmlns:a16="http://schemas.microsoft.com/office/drawing/2014/main" id="{8FD29F83-F1B1-427E-BF64-9EC65783260B}"/>
                </a:ext>
              </a:extLst>
            </p:cNvPr>
            <p:cNvSpPr/>
            <p:nvPr/>
          </p:nvSpPr>
          <p:spPr>
            <a:xfrm>
              <a:off x="3566888" y="6425363"/>
              <a:ext cx="570060" cy="262147"/>
            </a:xfrm>
            <a:prstGeom prst="rect">
              <a:avLst/>
            </a:prstGeom>
            <a:solidFill>
              <a:srgbClr val="7030A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2FB5AB2D-1EC6-47A5-BD49-B1A607CC1E58}"/>
                </a:ext>
              </a:extLst>
            </p:cNvPr>
            <p:cNvSpPr txBox="1"/>
            <p:nvPr/>
          </p:nvSpPr>
          <p:spPr>
            <a:xfrm>
              <a:off x="4072218" y="6417937"/>
              <a:ext cx="81283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General</a:t>
              </a:r>
            </a:p>
          </p:txBody>
        </p:sp>
        <p:sp>
          <p:nvSpPr>
            <p:cNvPr id="58" name="Rectangle 57">
              <a:extLst>
                <a:ext uri="{FF2B5EF4-FFF2-40B4-BE49-F238E27FC236}">
                  <a16:creationId xmlns:a16="http://schemas.microsoft.com/office/drawing/2014/main" id="{887CA6F5-C6BC-40C8-95C3-F2A76322008C}"/>
                </a:ext>
              </a:extLst>
            </p:cNvPr>
            <p:cNvSpPr/>
            <p:nvPr/>
          </p:nvSpPr>
          <p:spPr>
            <a:xfrm>
              <a:off x="7048075" y="6396133"/>
              <a:ext cx="611860" cy="291377"/>
            </a:xfrm>
            <a:prstGeom prst="rect">
              <a:avLst/>
            </a:prstGeom>
            <a:solidFill>
              <a:srgbClr val="E3E48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6A9672E2-79CC-4D46-855F-CB2F13273261}"/>
                </a:ext>
              </a:extLst>
            </p:cNvPr>
            <p:cNvSpPr txBox="1"/>
            <p:nvPr/>
          </p:nvSpPr>
          <p:spPr>
            <a:xfrm>
              <a:off x="7717516" y="6392368"/>
              <a:ext cx="115057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PPM</a:t>
              </a:r>
            </a:p>
          </p:txBody>
        </p:sp>
        <p:sp>
          <p:nvSpPr>
            <p:cNvPr id="60" name="Rectangle 59">
              <a:extLst>
                <a:ext uri="{FF2B5EF4-FFF2-40B4-BE49-F238E27FC236}">
                  <a16:creationId xmlns:a16="http://schemas.microsoft.com/office/drawing/2014/main" id="{8B9FBEAB-94A0-4EC9-A5BE-985A2C7988F9}"/>
                </a:ext>
              </a:extLst>
            </p:cNvPr>
            <p:cNvSpPr/>
            <p:nvPr/>
          </p:nvSpPr>
          <p:spPr>
            <a:xfrm>
              <a:off x="8248639" y="6403339"/>
              <a:ext cx="662743" cy="269470"/>
            </a:xfrm>
            <a:prstGeom prst="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1" name="TextBox 60">
              <a:extLst>
                <a:ext uri="{FF2B5EF4-FFF2-40B4-BE49-F238E27FC236}">
                  <a16:creationId xmlns:a16="http://schemas.microsoft.com/office/drawing/2014/main" id="{5E240D68-E587-410F-95F8-06F88D247DCB}"/>
                </a:ext>
              </a:extLst>
            </p:cNvPr>
            <p:cNvSpPr txBox="1"/>
            <p:nvPr/>
          </p:nvSpPr>
          <p:spPr>
            <a:xfrm>
              <a:off x="9036882" y="6400415"/>
              <a:ext cx="81283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ysClr val="windowText" lastClr="000000"/>
                  </a:solidFill>
                </a:rPr>
                <a:t>EPM</a:t>
              </a:r>
              <a:endParaRPr kumimoji="0" lang="en-US" sz="1200" b="0" i="0" u="none" strike="noStrike" kern="0" cap="none" spc="0" normalizeH="0" baseline="0" noProof="0" dirty="0">
                <a:ln>
                  <a:noFill/>
                </a:ln>
                <a:solidFill>
                  <a:sysClr val="windowText" lastClr="000000"/>
                </a:solidFill>
                <a:effectLst/>
                <a:uLnTx/>
                <a:uFillTx/>
              </a:endParaRPr>
            </a:p>
          </p:txBody>
        </p:sp>
      </p:grpSp>
      <p:sp>
        <p:nvSpPr>
          <p:cNvPr id="33" name="Rectangle 32">
            <a:extLst>
              <a:ext uri="{FF2B5EF4-FFF2-40B4-BE49-F238E27FC236}">
                <a16:creationId xmlns:a16="http://schemas.microsoft.com/office/drawing/2014/main" id="{5B89D5BB-1808-7C46-9985-4CCBB3C6AF27}"/>
              </a:ext>
            </a:extLst>
          </p:cNvPr>
          <p:cNvSpPr/>
          <p:nvPr/>
        </p:nvSpPr>
        <p:spPr>
          <a:xfrm>
            <a:off x="8435235" y="4183396"/>
            <a:ext cx="1243886" cy="1791442"/>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t>Procurement – Manage Suppliers</a:t>
            </a:r>
          </a:p>
        </p:txBody>
      </p:sp>
    </p:spTree>
    <p:extLst>
      <p:ext uri="{BB962C8B-B14F-4D97-AF65-F5344CB8AC3E}">
        <p14:creationId xmlns:p14="http://schemas.microsoft.com/office/powerpoint/2010/main" val="230728121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03" y="313238"/>
            <a:ext cx="11296135" cy="753763"/>
          </a:xfrm>
        </p:spPr>
        <p:txBody>
          <a:bodyPr>
            <a:normAutofit/>
          </a:bodyPr>
          <a:lstStyle/>
          <a:p>
            <a:r>
              <a:rPr lang="en-US" dirty="0" smtClean="0"/>
              <a:t>Expanding Departmental Participation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42168866"/>
              </p:ext>
            </p:extLst>
          </p:nvPr>
        </p:nvGraphicFramePr>
        <p:xfrm>
          <a:off x="5220305" y="2366567"/>
          <a:ext cx="6372733" cy="3517395"/>
        </p:xfrm>
        <a:graphic>
          <a:graphicData uri="http://schemas.openxmlformats.org/drawingml/2006/table">
            <a:tbl>
              <a:tblPr/>
              <a:tblGrid>
                <a:gridCol w="1122786">
                  <a:extLst>
                    <a:ext uri="{9D8B030D-6E8A-4147-A177-3AD203B41FA5}">
                      <a16:colId xmlns:a16="http://schemas.microsoft.com/office/drawing/2014/main" val="1279443005"/>
                    </a:ext>
                  </a:extLst>
                </a:gridCol>
                <a:gridCol w="942641">
                  <a:extLst>
                    <a:ext uri="{9D8B030D-6E8A-4147-A177-3AD203B41FA5}">
                      <a16:colId xmlns:a16="http://schemas.microsoft.com/office/drawing/2014/main" val="2119418393"/>
                    </a:ext>
                  </a:extLst>
                </a:gridCol>
                <a:gridCol w="1002632">
                  <a:extLst>
                    <a:ext uri="{9D8B030D-6E8A-4147-A177-3AD203B41FA5}">
                      <a16:colId xmlns:a16="http://schemas.microsoft.com/office/drawing/2014/main" val="405175479"/>
                    </a:ext>
                  </a:extLst>
                </a:gridCol>
                <a:gridCol w="1171073">
                  <a:extLst>
                    <a:ext uri="{9D8B030D-6E8A-4147-A177-3AD203B41FA5}">
                      <a16:colId xmlns:a16="http://schemas.microsoft.com/office/drawing/2014/main" val="4184187776"/>
                    </a:ext>
                  </a:extLst>
                </a:gridCol>
                <a:gridCol w="1187116">
                  <a:extLst>
                    <a:ext uri="{9D8B030D-6E8A-4147-A177-3AD203B41FA5}">
                      <a16:colId xmlns:a16="http://schemas.microsoft.com/office/drawing/2014/main" val="759930613"/>
                    </a:ext>
                  </a:extLst>
                </a:gridCol>
                <a:gridCol w="946485">
                  <a:extLst>
                    <a:ext uri="{9D8B030D-6E8A-4147-A177-3AD203B41FA5}">
                      <a16:colId xmlns:a16="http://schemas.microsoft.com/office/drawing/2014/main" val="1946454384"/>
                    </a:ext>
                  </a:extLst>
                </a:gridCol>
              </a:tblGrid>
              <a:tr h="1172465">
                <a:tc>
                  <a:txBody>
                    <a:bodyPr/>
                    <a:lstStyle/>
                    <a:p>
                      <a:pPr algn="l" fontAlgn="t"/>
                      <a:r>
                        <a:rPr lang="en-US" sz="1100" dirty="0">
                          <a:solidFill>
                            <a:schemeClr val="accent3">
                              <a:lumMod val="50000"/>
                            </a:schemeClr>
                          </a:solidFill>
                          <a:effectLst/>
                        </a:rPr>
                        <a:t>UAT - Budget</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ctr" fontAlgn="t"/>
                      <a:r>
                        <a:rPr lang="en-US" sz="1100" dirty="0" smtClean="0">
                          <a:solidFill>
                            <a:schemeClr val="accent3">
                              <a:lumMod val="50000"/>
                            </a:schemeClr>
                          </a:solidFill>
                          <a:effectLst/>
                        </a:rPr>
                        <a:t>08/15/2019</a:t>
                      </a:r>
                      <a:endParaRPr lang="en-US" sz="1100" dirty="0">
                        <a:solidFill>
                          <a:schemeClr val="accent3">
                            <a:lumMod val="50000"/>
                          </a:schemeClr>
                        </a:solidFill>
                        <a:effectLst/>
                      </a:endParaRP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ctr" fontAlgn="t"/>
                      <a:r>
                        <a:rPr lang="en-US" sz="1100" dirty="0">
                          <a:solidFill>
                            <a:schemeClr val="accent3">
                              <a:lumMod val="50000"/>
                            </a:schemeClr>
                          </a:solidFill>
                          <a:effectLst/>
                        </a:rPr>
                        <a:t>09/01/2019</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dirty="0">
                          <a:solidFill>
                            <a:schemeClr val="accent3">
                              <a:lumMod val="50000"/>
                            </a:schemeClr>
                          </a:solidFill>
                          <a:effectLst/>
                        </a:rPr>
                        <a:t>Budget - UAT</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dirty="0">
                          <a:solidFill>
                            <a:schemeClr val="accent3">
                              <a:lumMod val="50000"/>
                            </a:schemeClr>
                          </a:solidFill>
                          <a:effectLst/>
                        </a:rPr>
                        <a:t>Budget UAT. Can be broken down to include some parts of BPT for budget.</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dirty="0">
                          <a:solidFill>
                            <a:schemeClr val="accent3">
                              <a:lumMod val="50000"/>
                            </a:schemeClr>
                          </a:solidFill>
                          <a:effectLst/>
                        </a:rPr>
                        <a:t>Budget Design Team</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779708928"/>
                  </a:ext>
                </a:extLst>
              </a:tr>
              <a:tr h="1172465">
                <a:tc>
                  <a:txBody>
                    <a:bodyPr/>
                    <a:lstStyle/>
                    <a:p>
                      <a:pPr algn="l" fontAlgn="t"/>
                      <a:r>
                        <a:rPr lang="en-US" sz="1100" dirty="0">
                          <a:solidFill>
                            <a:schemeClr val="accent3">
                              <a:lumMod val="50000"/>
                            </a:schemeClr>
                          </a:solidFill>
                          <a:effectLst/>
                        </a:rPr>
                        <a:t>Business Process Testing -1</a:t>
                      </a:r>
                    </a:p>
                    <a:p>
                      <a:pPr algn="l" fontAlgn="t"/>
                      <a:r>
                        <a:rPr lang="en-US" sz="1100" dirty="0">
                          <a:solidFill>
                            <a:schemeClr val="accent3">
                              <a:lumMod val="50000"/>
                            </a:schemeClr>
                          </a:solidFill>
                          <a:effectLst/>
                        </a:rPr>
                        <a:t>OFC</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ctr" fontAlgn="t"/>
                      <a:r>
                        <a:rPr lang="en-US" sz="1100">
                          <a:solidFill>
                            <a:schemeClr val="accent3">
                              <a:lumMod val="50000"/>
                            </a:schemeClr>
                          </a:solidFill>
                          <a:effectLst/>
                        </a:rPr>
                        <a:t>08/01/2019</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ctr" fontAlgn="t"/>
                      <a:r>
                        <a:rPr lang="en-US" sz="1100" dirty="0">
                          <a:solidFill>
                            <a:schemeClr val="accent3">
                              <a:lumMod val="50000"/>
                            </a:schemeClr>
                          </a:solidFill>
                          <a:effectLst/>
                        </a:rPr>
                        <a:t>09/15/2019</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dirty="0">
                          <a:solidFill>
                            <a:schemeClr val="accent3">
                              <a:lumMod val="50000"/>
                            </a:schemeClr>
                          </a:solidFill>
                          <a:effectLst/>
                        </a:rPr>
                        <a:t>Testing of common business </a:t>
                      </a:r>
                      <a:r>
                        <a:rPr lang="en-US" sz="1100" dirty="0" smtClean="0">
                          <a:solidFill>
                            <a:schemeClr val="accent3">
                              <a:lumMod val="50000"/>
                            </a:schemeClr>
                          </a:solidFill>
                          <a:effectLst/>
                        </a:rPr>
                        <a:t>processes </a:t>
                      </a:r>
                      <a:r>
                        <a:rPr lang="en-US" sz="1100" dirty="0">
                          <a:solidFill>
                            <a:schemeClr val="accent3">
                              <a:lumMod val="50000"/>
                            </a:schemeClr>
                          </a:solidFill>
                          <a:effectLst/>
                        </a:rPr>
                        <a:t>and data flow between modules</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a:solidFill>
                            <a:schemeClr val="accent3">
                              <a:lumMod val="50000"/>
                            </a:schemeClr>
                          </a:solidFill>
                          <a:effectLst/>
                        </a:rPr>
                        <a:t>Workflows and business Process testing - Level 1</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dirty="0">
                          <a:solidFill>
                            <a:schemeClr val="accent3">
                              <a:lumMod val="50000"/>
                            </a:schemeClr>
                          </a:solidFill>
                          <a:effectLst/>
                        </a:rPr>
                        <a:t>OFC Design Teams</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712264833"/>
                  </a:ext>
                </a:extLst>
              </a:tr>
              <a:tr h="1172465">
                <a:tc>
                  <a:txBody>
                    <a:bodyPr/>
                    <a:lstStyle/>
                    <a:p>
                      <a:pPr algn="l" fontAlgn="t"/>
                      <a:r>
                        <a:rPr lang="en-US" sz="1100" dirty="0">
                          <a:solidFill>
                            <a:schemeClr val="accent3">
                              <a:lumMod val="50000"/>
                            </a:schemeClr>
                          </a:solidFill>
                          <a:effectLst/>
                        </a:rPr>
                        <a:t>Business Process Testing -2</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ctr" fontAlgn="t"/>
                      <a:r>
                        <a:rPr lang="en-US" sz="1100">
                          <a:solidFill>
                            <a:schemeClr val="accent3">
                              <a:lumMod val="50000"/>
                            </a:schemeClr>
                          </a:solidFill>
                          <a:effectLst/>
                        </a:rPr>
                        <a:t>10/01/2019</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ctr" fontAlgn="t"/>
                      <a:r>
                        <a:rPr lang="en-US" sz="1100" dirty="0">
                          <a:solidFill>
                            <a:schemeClr val="accent3">
                              <a:lumMod val="50000"/>
                            </a:schemeClr>
                          </a:solidFill>
                          <a:effectLst/>
                        </a:rPr>
                        <a:t>11/01/2019</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dirty="0">
                          <a:solidFill>
                            <a:schemeClr val="accent3">
                              <a:lumMod val="50000"/>
                            </a:schemeClr>
                          </a:solidFill>
                          <a:effectLst/>
                        </a:rPr>
                        <a:t>Business </a:t>
                      </a:r>
                      <a:r>
                        <a:rPr lang="en-US" sz="1100" dirty="0" smtClean="0">
                          <a:solidFill>
                            <a:schemeClr val="accent3">
                              <a:lumMod val="50000"/>
                            </a:schemeClr>
                          </a:solidFill>
                          <a:effectLst/>
                        </a:rPr>
                        <a:t>process testing </a:t>
                      </a:r>
                      <a:r>
                        <a:rPr lang="en-US" sz="1100" dirty="0">
                          <a:solidFill>
                            <a:schemeClr val="accent3">
                              <a:lumMod val="50000"/>
                            </a:schemeClr>
                          </a:solidFill>
                          <a:effectLst/>
                        </a:rPr>
                        <a:t>with more complex scenarios</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a:solidFill>
                            <a:schemeClr val="accent3">
                              <a:lumMod val="50000"/>
                            </a:schemeClr>
                          </a:solidFill>
                          <a:effectLst/>
                        </a:rPr>
                        <a:t>Role access testing with different end user roles. Includes Reporting Tests</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dirty="0">
                          <a:solidFill>
                            <a:schemeClr val="accent3">
                              <a:lumMod val="50000"/>
                            </a:schemeClr>
                          </a:solidFill>
                          <a:effectLst/>
                        </a:rPr>
                        <a:t>OFC Design Teams</a:t>
                      </a:r>
                    </a:p>
                  </a:txBody>
                  <a:tcPr marL="45347" marR="45347" marT="31742" marB="31742">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182531632"/>
                  </a:ext>
                </a:extLst>
              </a:tr>
            </a:tbl>
          </a:graphicData>
        </a:graphic>
      </p:graphicFrame>
      <p:sp>
        <p:nvSpPr>
          <p:cNvPr id="10" name="Rectangle 9"/>
          <p:cNvSpPr/>
          <p:nvPr/>
        </p:nvSpPr>
        <p:spPr>
          <a:xfrm>
            <a:off x="5000036" y="5903043"/>
            <a:ext cx="2602306" cy="307777"/>
          </a:xfrm>
          <a:prstGeom prst="rect">
            <a:avLst/>
          </a:prstGeom>
        </p:spPr>
        <p:txBody>
          <a:bodyPr wrap="square">
            <a:spAutoFit/>
          </a:bodyPr>
          <a:lstStyle/>
          <a:p>
            <a:pPr algn="ctr" fontAlgn="t"/>
            <a:r>
              <a:rPr lang="en-US" sz="1400" i="1" dirty="0" smtClean="0">
                <a:solidFill>
                  <a:schemeClr val="accent3">
                    <a:lumMod val="50000"/>
                  </a:schemeClr>
                </a:solidFill>
              </a:rPr>
              <a:t>*</a:t>
            </a:r>
            <a:r>
              <a:rPr lang="en-US" sz="1100" i="1" dirty="0" smtClean="0">
                <a:solidFill>
                  <a:schemeClr val="accent3">
                    <a:lumMod val="50000"/>
                  </a:schemeClr>
                </a:solidFill>
              </a:rPr>
              <a:t>All </a:t>
            </a:r>
            <a:r>
              <a:rPr lang="en-US" sz="1100" i="1" dirty="0">
                <a:solidFill>
                  <a:schemeClr val="accent3">
                    <a:lumMod val="50000"/>
                  </a:schemeClr>
                </a:solidFill>
              </a:rPr>
              <a:t>start and </a:t>
            </a:r>
            <a:r>
              <a:rPr lang="en-US" sz="1100" i="1" dirty="0" smtClean="0">
                <a:solidFill>
                  <a:schemeClr val="accent3">
                    <a:lumMod val="50000"/>
                  </a:schemeClr>
                </a:solidFill>
              </a:rPr>
              <a:t>end </a:t>
            </a:r>
            <a:r>
              <a:rPr lang="en-US" sz="1100" i="1" dirty="0">
                <a:solidFill>
                  <a:schemeClr val="accent3">
                    <a:lumMod val="50000"/>
                  </a:schemeClr>
                </a:solidFill>
              </a:rPr>
              <a:t>dates are tentative.</a:t>
            </a:r>
          </a:p>
        </p:txBody>
      </p:sp>
      <p:grpSp>
        <p:nvGrpSpPr>
          <p:cNvPr id="32" name="Group 31"/>
          <p:cNvGrpSpPr/>
          <p:nvPr/>
        </p:nvGrpSpPr>
        <p:grpSpPr>
          <a:xfrm>
            <a:off x="5220306" y="369385"/>
            <a:ext cx="6550112" cy="2015032"/>
            <a:chOff x="5220306" y="313238"/>
            <a:chExt cx="6550112" cy="2015032"/>
          </a:xfrm>
        </p:grpSpPr>
        <p:sp>
          <p:nvSpPr>
            <p:cNvPr id="9" name="AutoShape 48">
              <a:extLst>
                <a:ext uri="{FF2B5EF4-FFF2-40B4-BE49-F238E27FC236}">
                  <a16:creationId xmlns:a16="http://schemas.microsoft.com/office/drawing/2014/main" id="{1B8F015B-7531-412A-B312-F5BB2CE654EC}"/>
                </a:ext>
              </a:extLst>
            </p:cNvPr>
            <p:cNvSpPr>
              <a:spLocks noChangeArrowheads="1"/>
            </p:cNvSpPr>
            <p:nvPr/>
          </p:nvSpPr>
          <p:spPr bwMode="auto">
            <a:xfrm>
              <a:off x="5220308" y="1657994"/>
              <a:ext cx="6185630" cy="274320"/>
            </a:xfrm>
            <a:prstGeom prst="rect">
              <a:avLst/>
            </a:prstGeom>
            <a:solidFill>
              <a:srgbClr val="FFC000"/>
            </a:solidFill>
            <a:ln w="28575" algn="ctr">
              <a:solidFill>
                <a:srgbClr val="FFC000"/>
              </a:solidFill>
              <a:miter lim="800000"/>
              <a:headEnd/>
              <a:tailEnd/>
            </a:ln>
          </p:spPr>
          <p:txBody>
            <a:bodyPr lIns="45683" tIns="45683" rIns="45683" bIns="45683" anchor="ctr"/>
            <a:lstStyle/>
            <a:p>
              <a:pPr algn="ctr">
                <a:defRPr/>
              </a:pPr>
              <a:r>
                <a:rPr lang="en-US" sz="1500" kern="0" dirty="0" smtClean="0">
                  <a:solidFill>
                    <a:schemeClr val="bg1"/>
                  </a:solidFill>
                </a:rPr>
                <a:t>User Acceptance Testing Schedule</a:t>
              </a:r>
              <a:endParaRPr lang="en-US" sz="1500" kern="0" dirty="0">
                <a:solidFill>
                  <a:schemeClr val="bg1"/>
                </a:solidFill>
              </a:endParaRPr>
            </a:p>
          </p:txBody>
        </p:sp>
        <p:sp>
          <p:nvSpPr>
            <p:cNvPr id="12" name="AutoShape 48">
              <a:extLst>
                <a:ext uri="{FF2B5EF4-FFF2-40B4-BE49-F238E27FC236}">
                  <a16:creationId xmlns:a16="http://schemas.microsoft.com/office/drawing/2014/main" id="{1B8F015B-7531-412A-B312-F5BB2CE654EC}"/>
                </a:ext>
              </a:extLst>
            </p:cNvPr>
            <p:cNvSpPr>
              <a:spLocks noChangeArrowheads="1"/>
            </p:cNvSpPr>
            <p:nvPr/>
          </p:nvSpPr>
          <p:spPr bwMode="auto">
            <a:xfrm>
              <a:off x="5220306" y="2044121"/>
              <a:ext cx="6372733" cy="274320"/>
            </a:xfrm>
            <a:prstGeom prst="rect">
              <a:avLst/>
            </a:prstGeom>
            <a:solidFill>
              <a:schemeClr val="accent3">
                <a:lumMod val="40000"/>
                <a:lumOff val="60000"/>
              </a:schemeClr>
            </a:solidFill>
            <a:ln w="28575" algn="ctr">
              <a:solidFill>
                <a:schemeClr val="accent3">
                  <a:lumMod val="40000"/>
                  <a:lumOff val="60000"/>
                </a:schemeClr>
              </a:solidFill>
              <a:miter lim="800000"/>
              <a:headEnd/>
              <a:tailEnd/>
            </a:ln>
          </p:spPr>
          <p:txBody>
            <a:bodyPr lIns="45683" tIns="45683" rIns="45683" bIns="45683" anchor="ctr"/>
            <a:lstStyle/>
            <a:p>
              <a:pPr algn="ctr"/>
              <a:endParaRPr lang="en-US" sz="1000" b="1" dirty="0">
                <a:solidFill>
                  <a:srgbClr val="585958"/>
                </a:solidFill>
                <a:cs typeface="Arial" pitchFamily="34" charset="0"/>
              </a:endParaRPr>
            </a:p>
          </p:txBody>
        </p:sp>
        <p:sp>
          <p:nvSpPr>
            <p:cNvPr id="13" name="TextBox 12">
              <a:extLst>
                <a:ext uri="{FF2B5EF4-FFF2-40B4-BE49-F238E27FC236}">
                  <a16:creationId xmlns:a16="http://schemas.microsoft.com/office/drawing/2014/main" id="{A1D52394-E3C9-4A64-9744-EFE194D22D77}"/>
                </a:ext>
              </a:extLst>
            </p:cNvPr>
            <p:cNvSpPr txBox="1"/>
            <p:nvPr/>
          </p:nvSpPr>
          <p:spPr>
            <a:xfrm>
              <a:off x="6387853" y="2066660"/>
              <a:ext cx="1792003" cy="261610"/>
            </a:xfrm>
            <a:prstGeom prst="rect">
              <a:avLst/>
            </a:prstGeom>
            <a:solidFill>
              <a:srgbClr val="DBDBDB"/>
            </a:solidFill>
            <a:ln>
              <a:noFill/>
            </a:ln>
          </p:spPr>
          <p:txBody>
            <a:bodyPr wrap="square" rtlCol="0">
              <a:spAutoFit/>
            </a:bodyPr>
            <a:lstStyle/>
            <a:p>
              <a:pPr algn="ctr"/>
              <a:r>
                <a:rPr lang="en-US" sz="1100" dirty="0" smtClean="0">
                  <a:solidFill>
                    <a:srgbClr val="585958"/>
                  </a:solidFill>
                  <a:cs typeface="Arial" pitchFamily="34" charset="0"/>
                </a:rPr>
                <a:t>Start Date - End Date* </a:t>
              </a:r>
              <a:endParaRPr lang="en-US" sz="1100" dirty="0">
                <a:solidFill>
                  <a:srgbClr val="585958"/>
                </a:solidFill>
                <a:cs typeface="Arial" pitchFamily="34" charset="0"/>
              </a:endParaRPr>
            </a:p>
          </p:txBody>
        </p:sp>
        <p:sp>
          <p:nvSpPr>
            <p:cNvPr id="16" name="TextBox 15">
              <a:extLst>
                <a:ext uri="{FF2B5EF4-FFF2-40B4-BE49-F238E27FC236}">
                  <a16:creationId xmlns:a16="http://schemas.microsoft.com/office/drawing/2014/main" id="{A1D52394-E3C9-4A64-9744-EFE194D22D77}"/>
                </a:ext>
              </a:extLst>
            </p:cNvPr>
            <p:cNvSpPr txBox="1"/>
            <p:nvPr/>
          </p:nvSpPr>
          <p:spPr>
            <a:xfrm>
              <a:off x="5297614" y="2066660"/>
              <a:ext cx="976127" cy="261610"/>
            </a:xfrm>
            <a:prstGeom prst="rect">
              <a:avLst/>
            </a:prstGeom>
            <a:solidFill>
              <a:srgbClr val="DBDBDB"/>
            </a:solidFill>
            <a:ln>
              <a:noFill/>
            </a:ln>
          </p:spPr>
          <p:txBody>
            <a:bodyPr wrap="square" rtlCol="0">
              <a:spAutoFit/>
            </a:bodyPr>
            <a:lstStyle/>
            <a:p>
              <a:pPr algn="ctr"/>
              <a:r>
                <a:rPr lang="en-US" sz="1100" dirty="0" smtClean="0">
                  <a:solidFill>
                    <a:srgbClr val="585958"/>
                  </a:solidFill>
                  <a:cs typeface="Arial" pitchFamily="34" charset="0"/>
                </a:rPr>
                <a:t>Test Phase</a:t>
              </a:r>
              <a:endParaRPr lang="en-US" sz="1100" dirty="0">
                <a:solidFill>
                  <a:srgbClr val="585958"/>
                </a:solidFill>
                <a:cs typeface="Arial" pitchFamily="34" charset="0"/>
              </a:endParaRPr>
            </a:p>
          </p:txBody>
        </p:sp>
        <p:sp>
          <p:nvSpPr>
            <p:cNvPr id="17" name="TextBox 16">
              <a:extLst>
                <a:ext uri="{FF2B5EF4-FFF2-40B4-BE49-F238E27FC236}">
                  <a16:creationId xmlns:a16="http://schemas.microsoft.com/office/drawing/2014/main" id="{A1D52394-E3C9-4A64-9744-EFE194D22D77}"/>
                </a:ext>
              </a:extLst>
            </p:cNvPr>
            <p:cNvSpPr txBox="1"/>
            <p:nvPr/>
          </p:nvSpPr>
          <p:spPr>
            <a:xfrm>
              <a:off x="8357236" y="2066660"/>
              <a:ext cx="976127" cy="261610"/>
            </a:xfrm>
            <a:prstGeom prst="rect">
              <a:avLst/>
            </a:prstGeom>
            <a:solidFill>
              <a:srgbClr val="DBDBDB"/>
            </a:solidFill>
            <a:ln>
              <a:noFill/>
            </a:ln>
          </p:spPr>
          <p:txBody>
            <a:bodyPr wrap="square" rtlCol="0">
              <a:spAutoFit/>
            </a:bodyPr>
            <a:lstStyle/>
            <a:p>
              <a:pPr algn="ctr"/>
              <a:r>
                <a:rPr lang="en-US" sz="1100" dirty="0" smtClean="0">
                  <a:solidFill>
                    <a:srgbClr val="585958"/>
                  </a:solidFill>
                  <a:cs typeface="Arial" pitchFamily="34" charset="0"/>
                </a:rPr>
                <a:t>Description</a:t>
              </a:r>
              <a:endParaRPr lang="en-US" sz="1100" dirty="0">
                <a:solidFill>
                  <a:srgbClr val="585958"/>
                </a:solidFill>
                <a:cs typeface="Arial" pitchFamily="34" charset="0"/>
              </a:endParaRPr>
            </a:p>
          </p:txBody>
        </p:sp>
        <p:sp>
          <p:nvSpPr>
            <p:cNvPr id="18" name="TextBox 17">
              <a:extLst>
                <a:ext uri="{FF2B5EF4-FFF2-40B4-BE49-F238E27FC236}">
                  <a16:creationId xmlns:a16="http://schemas.microsoft.com/office/drawing/2014/main" id="{A1D52394-E3C9-4A64-9744-EFE194D22D77}"/>
                </a:ext>
              </a:extLst>
            </p:cNvPr>
            <p:cNvSpPr txBox="1"/>
            <p:nvPr/>
          </p:nvSpPr>
          <p:spPr>
            <a:xfrm>
              <a:off x="9596062" y="2066660"/>
              <a:ext cx="976127" cy="261610"/>
            </a:xfrm>
            <a:prstGeom prst="rect">
              <a:avLst/>
            </a:prstGeom>
            <a:solidFill>
              <a:srgbClr val="DBDBDB"/>
            </a:solidFill>
            <a:ln>
              <a:noFill/>
            </a:ln>
          </p:spPr>
          <p:txBody>
            <a:bodyPr wrap="square" rtlCol="0">
              <a:spAutoFit/>
            </a:bodyPr>
            <a:lstStyle/>
            <a:p>
              <a:pPr algn="ctr"/>
              <a:r>
                <a:rPr lang="en-US" sz="1100" dirty="0" smtClean="0">
                  <a:solidFill>
                    <a:srgbClr val="585958"/>
                  </a:solidFill>
                  <a:cs typeface="Arial" pitchFamily="34" charset="0"/>
                </a:rPr>
                <a:t>Comments</a:t>
              </a:r>
              <a:endParaRPr lang="en-US" sz="1100" dirty="0">
                <a:solidFill>
                  <a:srgbClr val="585958"/>
                </a:solidFill>
                <a:cs typeface="Arial" pitchFamily="34" charset="0"/>
              </a:endParaRPr>
            </a:p>
          </p:txBody>
        </p:sp>
        <p:sp>
          <p:nvSpPr>
            <p:cNvPr id="19" name="TextBox 18">
              <a:extLst>
                <a:ext uri="{FF2B5EF4-FFF2-40B4-BE49-F238E27FC236}">
                  <a16:creationId xmlns:a16="http://schemas.microsoft.com/office/drawing/2014/main" id="{A1D52394-E3C9-4A64-9744-EFE194D22D77}"/>
                </a:ext>
              </a:extLst>
            </p:cNvPr>
            <p:cNvSpPr txBox="1"/>
            <p:nvPr/>
          </p:nvSpPr>
          <p:spPr>
            <a:xfrm>
              <a:off x="10637200" y="2066660"/>
              <a:ext cx="914400" cy="261610"/>
            </a:xfrm>
            <a:prstGeom prst="rect">
              <a:avLst/>
            </a:prstGeom>
            <a:solidFill>
              <a:srgbClr val="DBDBDB"/>
            </a:solidFill>
            <a:ln>
              <a:noFill/>
            </a:ln>
          </p:spPr>
          <p:txBody>
            <a:bodyPr wrap="square" rtlCol="0">
              <a:spAutoFit/>
            </a:bodyPr>
            <a:lstStyle/>
            <a:p>
              <a:pPr algn="ctr"/>
              <a:r>
                <a:rPr lang="en-US" sz="1100" dirty="0" smtClean="0">
                  <a:solidFill>
                    <a:srgbClr val="585958"/>
                  </a:solidFill>
                  <a:cs typeface="Arial" pitchFamily="34" charset="0"/>
                </a:rPr>
                <a:t>Test Team</a:t>
              </a:r>
              <a:endParaRPr lang="en-US" sz="1100" dirty="0">
                <a:solidFill>
                  <a:srgbClr val="585958"/>
                </a:solidFill>
                <a:cs typeface="Arial" pitchFamily="34" charset="0"/>
              </a:endParaRPr>
            </a:p>
          </p:txBody>
        </p:sp>
        <p:pic>
          <p:nvPicPr>
            <p:cNvPr id="7" name="Picture 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97449" l="5476" r="98847"/>
                      </a14:imgEffect>
                      <a14:imgEffect>
                        <a14:saturation sat="33000"/>
                      </a14:imgEffect>
                    </a14:imgLayer>
                  </a14:imgProps>
                </a:ext>
              </a:extLst>
            </a:blip>
            <a:stretch>
              <a:fillRect/>
            </a:stretch>
          </p:blipFill>
          <p:spPr>
            <a:xfrm>
              <a:off x="10193692" y="313238"/>
              <a:ext cx="1576726" cy="1781201"/>
            </a:xfrm>
            <a:prstGeom prst="rect">
              <a:avLst/>
            </a:prstGeom>
          </p:spPr>
        </p:pic>
      </p:grpSp>
      <p:grpSp>
        <p:nvGrpSpPr>
          <p:cNvPr id="31" name="Group 30"/>
          <p:cNvGrpSpPr/>
          <p:nvPr/>
        </p:nvGrpSpPr>
        <p:grpSpPr>
          <a:xfrm>
            <a:off x="499881" y="1555824"/>
            <a:ext cx="3992440" cy="4588186"/>
            <a:chOff x="499881" y="1555824"/>
            <a:chExt cx="3992440" cy="4588186"/>
          </a:xfrm>
        </p:grpSpPr>
        <p:grpSp>
          <p:nvGrpSpPr>
            <p:cNvPr id="28" name="Group 27"/>
            <p:cNvGrpSpPr/>
            <p:nvPr/>
          </p:nvGrpSpPr>
          <p:grpSpPr>
            <a:xfrm>
              <a:off x="499881" y="1555824"/>
              <a:ext cx="3992440" cy="1372853"/>
              <a:chOff x="451755" y="1507698"/>
              <a:chExt cx="3992440" cy="1372853"/>
            </a:xfrm>
          </p:grpSpPr>
          <p:sp>
            <p:nvSpPr>
              <p:cNvPr id="21" name="Rectangle 20"/>
              <p:cNvSpPr/>
              <p:nvPr/>
            </p:nvSpPr>
            <p:spPr>
              <a:xfrm>
                <a:off x="451755" y="1507698"/>
                <a:ext cx="3992440" cy="477054"/>
              </a:xfrm>
              <a:prstGeom prst="rect">
                <a:avLst/>
              </a:prstGeom>
            </p:spPr>
            <p:txBody>
              <a:bodyPr wrap="none">
                <a:spAutoFit/>
              </a:bodyPr>
              <a:lstStyle/>
              <a:p>
                <a:r>
                  <a:rPr lang="en-US" sz="2500" dirty="0">
                    <a:solidFill>
                      <a:schemeClr val="tx2"/>
                    </a:solidFill>
                    <a:latin typeface="+mj-lt"/>
                    <a:ea typeface="+mj-ea"/>
                    <a:cs typeface="+mj-cs"/>
                  </a:rPr>
                  <a:t>1</a:t>
                </a:r>
                <a:r>
                  <a:rPr lang="en-US" sz="2500" dirty="0" smtClean="0">
                    <a:solidFill>
                      <a:schemeClr val="tx2"/>
                    </a:solidFill>
                    <a:latin typeface="+mj-lt"/>
                    <a:ea typeface="+mj-ea"/>
                    <a:cs typeface="+mj-cs"/>
                  </a:rPr>
                  <a:t>. Systems Integration Testing</a:t>
                </a:r>
                <a:endParaRPr lang="en-US" sz="2500" dirty="0">
                  <a:solidFill>
                    <a:schemeClr val="tx2"/>
                  </a:solidFill>
                  <a:latin typeface="+mj-lt"/>
                  <a:ea typeface="+mj-ea"/>
                  <a:cs typeface="+mj-cs"/>
                </a:endParaRPr>
              </a:p>
            </p:txBody>
          </p:sp>
          <p:sp>
            <p:nvSpPr>
              <p:cNvPr id="22" name="Rectangle 21"/>
              <p:cNvSpPr/>
              <p:nvPr/>
            </p:nvSpPr>
            <p:spPr>
              <a:xfrm>
                <a:off x="784194" y="2188054"/>
                <a:ext cx="3474986" cy="692497"/>
              </a:xfrm>
              <a:prstGeom prst="rect">
                <a:avLst/>
              </a:prstGeom>
            </p:spPr>
            <p:txBody>
              <a:bodyPr wrap="square">
                <a:spAutoFit/>
              </a:bodyPr>
              <a:lstStyle/>
              <a:p>
                <a:pPr>
                  <a:defRPr/>
                </a:pPr>
                <a:r>
                  <a:rPr lang="en-US" sz="1300" dirty="0" smtClean="0">
                    <a:solidFill>
                      <a:schemeClr val="accent3">
                        <a:lumMod val="50000"/>
                      </a:schemeClr>
                    </a:solidFill>
                  </a:rPr>
                  <a:t>SIT testing validates business processes and E2E process and data flow between Oracle and campus integrated systems.</a:t>
                </a:r>
                <a:endParaRPr lang="en-US" sz="1300" dirty="0">
                  <a:solidFill>
                    <a:schemeClr val="accent3">
                      <a:lumMod val="50000"/>
                    </a:schemeClr>
                  </a:solidFill>
                </a:endParaRPr>
              </a:p>
            </p:txBody>
          </p:sp>
          <p:sp>
            <p:nvSpPr>
              <p:cNvPr id="23" name="Rectangle 22"/>
              <p:cNvSpPr/>
              <p:nvPr/>
            </p:nvSpPr>
            <p:spPr>
              <a:xfrm>
                <a:off x="784194" y="1880283"/>
                <a:ext cx="1981633" cy="369332"/>
              </a:xfrm>
              <a:prstGeom prst="rect">
                <a:avLst/>
              </a:prstGeom>
            </p:spPr>
            <p:txBody>
              <a:bodyPr wrap="none">
                <a:spAutoFit/>
              </a:bodyPr>
              <a:lstStyle/>
              <a:p>
                <a:r>
                  <a:rPr lang="en-US" sz="1300" dirty="0" smtClean="0">
                    <a:solidFill>
                      <a:schemeClr val="accent1">
                        <a:lumMod val="75000"/>
                      </a:schemeClr>
                    </a:solidFill>
                  </a:rPr>
                  <a:t>08/01/2019 - 02/01/2020</a:t>
                </a:r>
                <a:r>
                  <a:rPr lang="en-US" dirty="0">
                    <a:solidFill>
                      <a:schemeClr val="accent3">
                        <a:lumMod val="50000"/>
                      </a:schemeClr>
                    </a:solidFill>
                  </a:rPr>
                  <a:t> </a:t>
                </a:r>
                <a:endParaRPr lang="en-US" dirty="0"/>
              </a:p>
            </p:txBody>
          </p:sp>
        </p:grpSp>
        <p:grpSp>
          <p:nvGrpSpPr>
            <p:cNvPr id="29" name="Group 28"/>
            <p:cNvGrpSpPr/>
            <p:nvPr/>
          </p:nvGrpSpPr>
          <p:grpSpPr>
            <a:xfrm>
              <a:off x="499881" y="3145354"/>
              <a:ext cx="3790117" cy="1092110"/>
              <a:chOff x="451755" y="3123505"/>
              <a:chExt cx="3790117" cy="1092110"/>
            </a:xfrm>
          </p:grpSpPr>
          <p:sp>
            <p:nvSpPr>
              <p:cNvPr id="24" name="Rectangle 23"/>
              <p:cNvSpPr/>
              <p:nvPr/>
            </p:nvSpPr>
            <p:spPr>
              <a:xfrm>
                <a:off x="766886" y="3723172"/>
                <a:ext cx="3474986" cy="492443"/>
              </a:xfrm>
              <a:prstGeom prst="rect">
                <a:avLst/>
              </a:prstGeom>
            </p:spPr>
            <p:txBody>
              <a:bodyPr wrap="square">
                <a:spAutoFit/>
              </a:bodyPr>
              <a:lstStyle/>
              <a:p>
                <a:pPr>
                  <a:defRPr/>
                </a:pPr>
                <a:r>
                  <a:rPr lang="en-US" sz="1300" dirty="0" smtClean="0">
                    <a:solidFill>
                      <a:schemeClr val="accent3">
                        <a:lumMod val="50000"/>
                      </a:schemeClr>
                    </a:solidFill>
                  </a:rPr>
                  <a:t>Data and Functional validation of converted COA data by VC-SMEs</a:t>
                </a:r>
                <a:endParaRPr lang="en-US" sz="1300" dirty="0">
                  <a:solidFill>
                    <a:schemeClr val="accent3">
                      <a:lumMod val="50000"/>
                    </a:schemeClr>
                  </a:solidFill>
                </a:endParaRPr>
              </a:p>
            </p:txBody>
          </p:sp>
          <p:sp>
            <p:nvSpPr>
              <p:cNvPr id="25" name="Rectangle 24"/>
              <p:cNvSpPr/>
              <p:nvPr/>
            </p:nvSpPr>
            <p:spPr>
              <a:xfrm>
                <a:off x="451755" y="3123505"/>
                <a:ext cx="3272884" cy="477054"/>
              </a:xfrm>
              <a:prstGeom prst="rect">
                <a:avLst/>
              </a:prstGeom>
            </p:spPr>
            <p:txBody>
              <a:bodyPr wrap="none">
                <a:spAutoFit/>
              </a:bodyPr>
              <a:lstStyle/>
              <a:p>
                <a:r>
                  <a:rPr lang="en-US" sz="2500" dirty="0">
                    <a:solidFill>
                      <a:schemeClr val="tx2"/>
                    </a:solidFill>
                    <a:latin typeface="+mj-lt"/>
                    <a:ea typeface="+mj-ea"/>
                    <a:cs typeface="+mj-cs"/>
                  </a:rPr>
                  <a:t>2</a:t>
                </a:r>
                <a:r>
                  <a:rPr lang="en-US" sz="2500" dirty="0" smtClean="0">
                    <a:solidFill>
                      <a:schemeClr val="tx2"/>
                    </a:solidFill>
                    <a:latin typeface="+mj-lt"/>
                    <a:ea typeface="+mj-ea"/>
                    <a:cs typeface="+mj-cs"/>
                  </a:rPr>
                  <a:t>. Conversion Validation</a:t>
                </a:r>
                <a:endParaRPr lang="en-US" sz="2500" dirty="0">
                  <a:solidFill>
                    <a:schemeClr val="tx2"/>
                  </a:solidFill>
                  <a:latin typeface="+mj-lt"/>
                  <a:ea typeface="+mj-ea"/>
                  <a:cs typeface="+mj-cs"/>
                </a:endParaRPr>
              </a:p>
            </p:txBody>
          </p:sp>
          <p:sp>
            <p:nvSpPr>
              <p:cNvPr id="26" name="Rectangle 25"/>
              <p:cNvSpPr/>
              <p:nvPr/>
            </p:nvSpPr>
            <p:spPr>
              <a:xfrm>
                <a:off x="784194" y="3496103"/>
                <a:ext cx="1396536" cy="292388"/>
              </a:xfrm>
              <a:prstGeom prst="rect">
                <a:avLst/>
              </a:prstGeom>
            </p:spPr>
            <p:txBody>
              <a:bodyPr wrap="none">
                <a:spAutoFit/>
              </a:bodyPr>
              <a:lstStyle/>
              <a:p>
                <a:r>
                  <a:rPr lang="en-US" sz="1300" dirty="0" smtClean="0">
                    <a:solidFill>
                      <a:schemeClr val="accent1">
                        <a:lumMod val="75000"/>
                      </a:schemeClr>
                    </a:solidFill>
                  </a:rPr>
                  <a:t>08/01/2019 - TBD</a:t>
                </a:r>
                <a:endParaRPr lang="en-US" dirty="0"/>
              </a:p>
            </p:txBody>
          </p:sp>
        </p:grpSp>
        <p:grpSp>
          <p:nvGrpSpPr>
            <p:cNvPr id="30" name="Group 29"/>
            <p:cNvGrpSpPr/>
            <p:nvPr/>
          </p:nvGrpSpPr>
          <p:grpSpPr>
            <a:xfrm>
              <a:off x="499881" y="4454142"/>
              <a:ext cx="3788537" cy="1689868"/>
              <a:chOff x="523944" y="4406016"/>
              <a:chExt cx="3788537" cy="1689868"/>
            </a:xfrm>
          </p:grpSpPr>
          <p:sp>
            <p:nvSpPr>
              <p:cNvPr id="11" name="Rectangle 10"/>
              <p:cNvSpPr/>
              <p:nvPr/>
            </p:nvSpPr>
            <p:spPr>
              <a:xfrm>
                <a:off x="837495" y="5003277"/>
                <a:ext cx="3474986" cy="1092607"/>
              </a:xfrm>
              <a:prstGeom prst="rect">
                <a:avLst/>
              </a:prstGeom>
            </p:spPr>
            <p:txBody>
              <a:bodyPr wrap="square">
                <a:spAutoFit/>
              </a:bodyPr>
              <a:lstStyle/>
              <a:p>
                <a:pPr>
                  <a:defRPr/>
                </a:pPr>
                <a:r>
                  <a:rPr lang="en-US" sz="1300" dirty="0" smtClean="0">
                    <a:solidFill>
                      <a:schemeClr val="accent3">
                        <a:lumMod val="50000"/>
                      </a:schemeClr>
                    </a:solidFill>
                  </a:rPr>
                  <a:t>User acceptance testing (UAT) is the last phase of the software testing process. During UAT, actual software users test the software to make sure it can handle required tasks in real-world scenarios, according to specifications.</a:t>
                </a:r>
                <a:endParaRPr lang="en-US" sz="1300" dirty="0">
                  <a:solidFill>
                    <a:schemeClr val="accent3">
                      <a:lumMod val="50000"/>
                    </a:schemeClr>
                  </a:solidFill>
                </a:endParaRPr>
              </a:p>
            </p:txBody>
          </p:sp>
          <p:sp>
            <p:nvSpPr>
              <p:cNvPr id="20" name="Rectangle 19"/>
              <p:cNvSpPr/>
              <p:nvPr/>
            </p:nvSpPr>
            <p:spPr>
              <a:xfrm>
                <a:off x="523944" y="4406016"/>
                <a:ext cx="3627275" cy="477054"/>
              </a:xfrm>
              <a:prstGeom prst="rect">
                <a:avLst/>
              </a:prstGeom>
            </p:spPr>
            <p:txBody>
              <a:bodyPr wrap="none">
                <a:spAutoFit/>
              </a:bodyPr>
              <a:lstStyle/>
              <a:p>
                <a:r>
                  <a:rPr lang="en-US" sz="2500" dirty="0" smtClean="0">
                    <a:solidFill>
                      <a:schemeClr val="tx2"/>
                    </a:solidFill>
                    <a:latin typeface="+mj-lt"/>
                    <a:ea typeface="+mj-ea"/>
                    <a:cs typeface="+mj-cs"/>
                  </a:rPr>
                  <a:t>3. User Acceptance Testing</a:t>
                </a:r>
                <a:endParaRPr lang="en-US" sz="2500" dirty="0">
                  <a:solidFill>
                    <a:schemeClr val="tx2"/>
                  </a:solidFill>
                  <a:latin typeface="+mj-lt"/>
                  <a:ea typeface="+mj-ea"/>
                  <a:cs typeface="+mj-cs"/>
                </a:endParaRPr>
              </a:p>
            </p:txBody>
          </p:sp>
          <p:sp>
            <p:nvSpPr>
              <p:cNvPr id="27" name="Rectangle 26"/>
              <p:cNvSpPr/>
              <p:nvPr/>
            </p:nvSpPr>
            <p:spPr>
              <a:xfrm>
                <a:off x="855494" y="4706425"/>
                <a:ext cx="2013693" cy="369332"/>
              </a:xfrm>
              <a:prstGeom prst="rect">
                <a:avLst/>
              </a:prstGeom>
            </p:spPr>
            <p:txBody>
              <a:bodyPr wrap="none">
                <a:spAutoFit/>
              </a:bodyPr>
              <a:lstStyle/>
              <a:p>
                <a:r>
                  <a:rPr lang="en-US" sz="1300" dirty="0" smtClean="0">
                    <a:solidFill>
                      <a:schemeClr val="accent1">
                        <a:lumMod val="75000"/>
                      </a:schemeClr>
                    </a:solidFill>
                  </a:rPr>
                  <a:t>08/15/2019 – 11/01/2019</a:t>
                </a:r>
                <a:r>
                  <a:rPr lang="en-US" dirty="0">
                    <a:solidFill>
                      <a:schemeClr val="accent3">
                        <a:lumMod val="50000"/>
                      </a:schemeClr>
                    </a:solidFill>
                  </a:rPr>
                  <a:t> </a:t>
                </a:r>
                <a:endParaRPr lang="en-US" dirty="0"/>
              </a:p>
            </p:txBody>
          </p:sp>
        </p:grpSp>
      </p:grpSp>
    </p:spTree>
    <p:extLst>
      <p:ext uri="{BB962C8B-B14F-4D97-AF65-F5344CB8AC3E}">
        <p14:creationId xmlns:p14="http://schemas.microsoft.com/office/powerpoint/2010/main" val="1273805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TEMPLATE" id="{78CD295F-64B9-D447-AFE3-9DCE59637CD6}" vid="{551AD14F-9F29-A146-B811-EE934B7C4A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ESR Presentation-Master Template (2)</Template>
  <TotalTime>3156</TotalTime>
  <Words>656</Words>
  <Application>Microsoft Office PowerPoint</Application>
  <PresentationFormat>Widescreen</PresentationFormat>
  <Paragraphs>157</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vt:lpstr>
      <vt:lpstr>Calibri Light</vt:lpstr>
      <vt:lpstr>Custom Design</vt:lpstr>
      <vt:lpstr>Financial Information System</vt:lpstr>
      <vt:lpstr>Change Network Topics</vt:lpstr>
      <vt:lpstr>Staff Webinar- Chart of Accounts</vt:lpstr>
      <vt:lpstr>Engagement Tracking</vt:lpstr>
      <vt:lpstr>Engagement Tracking Going Forward</vt:lpstr>
      <vt:lpstr>Request Process</vt:lpstr>
      <vt:lpstr>Configuration and Implementation Workstreams</vt:lpstr>
      <vt:lpstr>UCSD Oracle Cloud – Process Design Workshop Schedule – Week 1 (will continue for 8 weeks through July)</vt:lpstr>
      <vt:lpstr>Expanding Departmental Participation</vt:lpstr>
      <vt:lpstr>Downstream Inventory Update</vt:lpstr>
      <vt:lpstr>Next Month</vt:lpstr>
    </vt:vector>
  </TitlesOfParts>
  <Manager/>
  <Company>UCSD-ACT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Blankenship, Laura</dc:creator>
  <cp:keywords/>
  <dc:description/>
  <cp:lastModifiedBy>Blankenship, Laura</cp:lastModifiedBy>
  <cp:revision>85</cp:revision>
  <dcterms:created xsi:type="dcterms:W3CDTF">2019-04-23T15:57:48Z</dcterms:created>
  <dcterms:modified xsi:type="dcterms:W3CDTF">2019-05-08T16:52:59Z</dcterms:modified>
  <cp:category/>
</cp:coreProperties>
</file>